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406" r:id="rId3"/>
    <p:sldId id="401" r:id="rId4"/>
    <p:sldId id="427" r:id="rId5"/>
    <p:sldId id="430" r:id="rId6"/>
    <p:sldId id="429" r:id="rId7"/>
    <p:sldId id="435" r:id="rId8"/>
    <p:sldId id="402" r:id="rId9"/>
    <p:sldId id="470" r:id="rId10"/>
    <p:sldId id="407" r:id="rId11"/>
    <p:sldId id="408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09" r:id="rId26"/>
    <p:sldId id="443" r:id="rId27"/>
    <p:sldId id="444" r:id="rId28"/>
    <p:sldId id="445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59" r:id="rId37"/>
    <p:sldId id="460" r:id="rId38"/>
    <p:sldId id="463" r:id="rId39"/>
    <p:sldId id="464" r:id="rId40"/>
    <p:sldId id="465" r:id="rId41"/>
    <p:sldId id="466" r:id="rId42"/>
    <p:sldId id="467" r:id="rId43"/>
    <p:sldId id="462" r:id="rId44"/>
    <p:sldId id="468" r:id="rId45"/>
    <p:sldId id="469" r:id="rId46"/>
    <p:sldId id="461" r:id="rId47"/>
    <p:sldId id="405" r:id="rId48"/>
    <p:sldId id="354" r:id="rId49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6960" autoAdjust="0"/>
  </p:normalViewPr>
  <p:slideViewPr>
    <p:cSldViewPr>
      <p:cViewPr varScale="1">
        <p:scale>
          <a:sx n="56" d="100"/>
          <a:sy n="56" d="100"/>
        </p:scale>
        <p:origin x="9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654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4.xml"/><Relationship Id="rId2" Type="http://schemas.openxmlformats.org/officeDocument/2006/relationships/slide" Target="slides/slide17.xml"/><Relationship Id="rId1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E5848-E5C5-403B-AFAA-91FF1B4593DC}" type="datetimeFigureOut">
              <a:rPr lang="en-US" smtClean="0"/>
              <a:t>26/05/2022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C5522-8465-450D-B85C-9E31CD51E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3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Hầu</a:t>
            </a:r>
            <a:r>
              <a:rPr lang="en-US" baseline="0"/>
              <a:t> hết các thuật ngữ để cỉ tình tr5ang này đều liên quan đến cơ chế sinh lý bệnh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C5522-8465-450D-B85C-9E31CD51E1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02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fld id="{95D26127-BA01-417C-AF75-678EFE553759}" type="slidenum">
              <a:rPr lang="en-US" altLang="en-US" smtClean="0">
                <a:latin typeface="Arial" charset="0"/>
              </a:rPr>
              <a:pPr eaLnBrk="1" hangingPunct="1"/>
              <a:t>19</a:t>
            </a:fld>
            <a:endParaRPr lang="en-US" altLang="en-US">
              <a:latin typeface="Arial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EB29724-DDD8-4676-94AE-5A87C9EE89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772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315CE-E0A5-4B90-88CC-5E75783F1C40}" type="datetime1">
              <a:rPr lang="en-US"/>
              <a:pPr>
                <a:defRPr/>
              </a:pPr>
              <a:t>26/05/2022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20070-C4CF-4AFB-A78B-8AD296134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6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1AB97DF-D7F0-4A86-8310-0903464357E5}" type="datetimeFigureOut">
              <a:rPr lang="vi-VN" smtClean="0"/>
              <a:t>26/05/2022</a:t>
            </a:fld>
            <a:endParaRPr lang="vi-V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E5CEC4C-E753-4527-AE52-8750741217AA}" type="slidenum">
              <a:rPr lang="vi-VN" smtClean="0"/>
              <a:t>‹#›</a:t>
            </a:fld>
            <a:endParaRPr lang="vi-V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27" y="10484"/>
            <a:ext cx="985673" cy="1033072"/>
          </a:xfrm>
          <a:prstGeom prst="rect">
            <a:avLst/>
          </a:prstGeom>
        </p:spPr>
      </p:pic>
      <p:pic>
        <p:nvPicPr>
          <p:cNvPr id="15" name="Picture 7" descr="LogoBenhVienDHYD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-1"/>
            <a:ext cx="1032276" cy="102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</p:sldLayoutIdLst>
  <p:transition spd="med">
    <p:fade/>
  </p:transition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huong.lchq@umc.edu.v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.pn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L:\MEDICINE\Constipation\PROTOCOLES\ANISMUS\ANISMUS%20NARROW%20ANGLE.mpg" TargetMode="External"/><Relationship Id="rId1" Type="http://schemas.openxmlformats.org/officeDocument/2006/relationships/video" Target="file:///L:\MEDICINE\Constipation\PROTOCOLES\ANISMUS\ANISMUS%20WIDE%20ANGLE.mpg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371600"/>
            <a:ext cx="8763000" cy="1828800"/>
          </a:xfrm>
        </p:spPr>
        <p:txBody>
          <a:bodyPr>
            <a:normAutofit/>
          </a:bodyPr>
          <a:lstStyle/>
          <a:p>
            <a:r>
              <a:rPr lang="en-US" sz="4400">
                <a:latin typeface="Arial" pitchFamily="34" charset="0"/>
                <a:cs typeface="Arial" pitchFamily="34" charset="0"/>
              </a:rPr>
              <a:t>CO THẮT CƠ MU TRỰC TRÀNG</a:t>
            </a:r>
            <a:br>
              <a:rPr lang="en-US" sz="4400">
                <a:latin typeface="Arial" pitchFamily="34" charset="0"/>
                <a:cs typeface="Arial" pitchFamily="34" charset="0"/>
              </a:rPr>
            </a:br>
            <a:r>
              <a:rPr lang="en-US" sz="4400">
                <a:latin typeface="Arial" pitchFamily="34" charset="0"/>
                <a:cs typeface="Arial" pitchFamily="34" charset="0"/>
              </a:rPr>
              <a:t>CHẨN ĐOÁN &amp; PHÂN LOẠI</a:t>
            </a:r>
            <a:endParaRPr lang="vi-VN" sz="4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343400"/>
            <a:ext cx="7854696" cy="1752600"/>
          </a:xfrm>
        </p:spPr>
        <p:txBody>
          <a:bodyPr>
            <a:normAutofit/>
          </a:bodyPr>
          <a:lstStyle/>
          <a:p>
            <a:r>
              <a:rPr lang="en-US"/>
              <a:t>ThS. BS. Lê Châu Hoàng Quốc Chương </a:t>
            </a:r>
          </a:p>
          <a:p>
            <a:r>
              <a:rPr lang="en-US"/>
              <a:t>Khoa HM-TT – BV Đại học Y Dược TP Hồ Chí Minh </a:t>
            </a:r>
          </a:p>
          <a:p>
            <a:r>
              <a:rPr lang="en-US"/>
              <a:t>Email: </a:t>
            </a:r>
            <a:r>
              <a:rPr lang="en-US">
                <a:hlinkClick r:id="rId2"/>
              </a:rPr>
              <a:t>chuong.lchq@umc.edu.vn</a:t>
            </a:r>
            <a:r>
              <a:rPr lang="en-US"/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152400"/>
            <a:ext cx="4572000" cy="8382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en-US" sz="3600" b="1">
                <a:latin typeface="VNI-Times" pitchFamily="2" charset="0"/>
              </a:rPr>
              <a:t>LAÂM SAØNG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19200"/>
            <a:ext cx="8001000" cy="5257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b="1">
                <a:latin typeface="VNI-Times" pitchFamily="2" charset="0"/>
              </a:rPr>
              <a:t>ÑAÏI TIEÄN KHOÙ – LAÂU – RAËN NHIEÀU – KHOÂNG HEÁT PHAÂN </a:t>
            </a:r>
          </a:p>
          <a:p>
            <a:pPr>
              <a:lnSpc>
                <a:spcPct val="120000"/>
              </a:lnSpc>
            </a:pPr>
            <a:r>
              <a:rPr lang="en-US" altLang="en-US" sz="1600" b="1">
                <a:latin typeface="VNI-Times" pitchFamily="2" charset="0"/>
              </a:rPr>
              <a:t>TRÔÏ GIUÙP : TAY – THUÏT THAÙO – NHUAÄN TRAØNG </a:t>
            </a:r>
          </a:p>
          <a:p>
            <a:pPr>
              <a:lnSpc>
                <a:spcPct val="120000"/>
              </a:lnSpc>
            </a:pPr>
            <a:r>
              <a:rPr lang="en-US" altLang="en-US" sz="1600" b="1">
                <a:latin typeface="VNI-Times" pitchFamily="2" charset="0"/>
              </a:rPr>
              <a:t>KHAÙM LAÂM SAØNG :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600" b="1">
                <a:latin typeface="VNI-Times" pitchFamily="2" charset="0"/>
              </a:rPr>
              <a:t>	NHÌN BÔØ HAÄU MOÂN – DA THÖØA – NÖÙT – TRÓ SA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600" b="1">
                <a:latin typeface="VNI-Times" pitchFamily="2" charset="0"/>
              </a:rPr>
              <a:t>	KHAÙM HM BAÈNG TAY : TRÖÔÙC -&gt; RECTOCELE (NÖÕ ) 	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600" b="1">
                <a:latin typeface="VNI-Times" pitchFamily="2" charset="0"/>
              </a:rPr>
              <a:t>			              </a:t>
            </a:r>
            <a:r>
              <a:rPr lang="en-US" altLang="en-US" sz="1600" b="1">
                <a:solidFill>
                  <a:srgbClr val="00FF00"/>
                </a:solidFill>
                <a:latin typeface="VNI-Times" pitchFamily="2" charset="0"/>
              </a:rPr>
              <a:t>SAU- 2 BEÂN</a:t>
            </a:r>
            <a:r>
              <a:rPr lang="en-US" altLang="en-US" sz="1600" b="1">
                <a:latin typeface="VNI-Times" pitchFamily="2" charset="0"/>
              </a:rPr>
              <a:t> : </a:t>
            </a:r>
            <a:r>
              <a:rPr lang="en-US" altLang="en-US" sz="1600" b="1">
                <a:solidFill>
                  <a:srgbClr val="66FFFF"/>
                </a:solidFill>
                <a:latin typeface="VNI-Times" pitchFamily="2" charset="0"/>
              </a:rPr>
              <a:t>RAËN</a:t>
            </a:r>
            <a:r>
              <a:rPr lang="en-US" altLang="en-US" sz="1600" b="1">
                <a:latin typeface="VNI-Times" pitchFamily="2" charset="0"/>
              </a:rPr>
              <a:t> </a:t>
            </a:r>
            <a:r>
              <a:rPr lang="en-US" altLang="en-US" sz="1600" b="1">
                <a:solidFill>
                  <a:schemeClr val="bg2">
                    <a:lumMod val="25000"/>
                  </a:schemeClr>
                </a:solidFill>
                <a:latin typeface="VNI-Times" pitchFamily="2" charset="0"/>
              </a:rPr>
              <a:t>-&gt;  CO CÖÙNG CÔ MU TT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600" b="1">
                <a:latin typeface="VNI-Times" pitchFamily="2" charset="0"/>
              </a:rPr>
              <a:t>	SOI HM : RAËN -&gt; SA NIEÂM TRONG TT ( LOÀNG TRONG ) </a:t>
            </a:r>
          </a:p>
          <a:p>
            <a:pPr>
              <a:lnSpc>
                <a:spcPct val="120000"/>
              </a:lnSpc>
            </a:pPr>
            <a:r>
              <a:rPr lang="en-US" altLang="en-US" sz="1600" b="1">
                <a:latin typeface="VNI-Times" pitchFamily="2" charset="0"/>
              </a:rPr>
              <a:t>BEÄNH ÑI KEØM :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600" b="1">
                <a:latin typeface="VNI-Times" pitchFamily="2" charset="0"/>
              </a:rPr>
              <a:t>	 	</a:t>
            </a:r>
            <a:r>
              <a:rPr lang="en-US" altLang="en-US" sz="1400" b="1">
                <a:latin typeface="VNI-Times" pitchFamily="2" charset="0"/>
              </a:rPr>
              <a:t>TRÓ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400" b="1">
                <a:latin typeface="VNI-Times" pitchFamily="2" charset="0"/>
              </a:rPr>
              <a:t>		NÖÙT HAÄU MOÂN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400" b="1">
                <a:latin typeface="VNI-Times" pitchFamily="2" charset="0"/>
              </a:rPr>
              <a:t>		RECTOCELE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400" b="1">
                <a:latin typeface="VNI-Times" pitchFamily="2" charset="0"/>
              </a:rPr>
              <a:t>		LOÀNG TRÖÏC TRAØNG – HAÄU MOÂN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400" b="1">
                <a:latin typeface="VNI-Times" pitchFamily="2" charset="0"/>
              </a:rPr>
              <a:t>		KHOÂNG PHAÛN XAÏ ÑAÏI TIEÄN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400" b="1">
                <a:latin typeface="VNI-Times" pitchFamily="2" charset="0"/>
              </a:rPr>
              <a:t>		ÑÔØ ÑAÏI TRAØNG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400" b="1">
                <a:latin typeface="VNI-Times" pitchFamily="2" charset="0"/>
              </a:rPr>
              <a:t>		PARKINSON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400" b="1">
                <a:latin typeface="VNI-Times" pitchFamily="2" charset="0"/>
              </a:rPr>
              <a:t>		ALZEIHMER </a:t>
            </a:r>
          </a:p>
          <a:p>
            <a:pPr>
              <a:lnSpc>
                <a:spcPct val="120000"/>
              </a:lnSpc>
            </a:pPr>
            <a:endParaRPr lang="en-US" altLang="en-US" sz="1400" b="1">
              <a:latin typeface="VNI-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66174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98650" y="304800"/>
            <a:ext cx="5181600" cy="4873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altLang="en-US" sz="3600" b="1">
                <a:solidFill>
                  <a:srgbClr val="FF0000"/>
                </a:solidFill>
                <a:latin typeface="VNI-Times" pitchFamily="2" charset="0"/>
              </a:rPr>
              <a:t>LAÂM SAØNG</a:t>
            </a:r>
          </a:p>
        </p:txBody>
      </p:sp>
      <p:pic>
        <p:nvPicPr>
          <p:cNvPr id="45060" name="Picture 4" descr="KHAM CO MU TT PHIA S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4108450" cy="308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Picture 5" descr="KHAM CO MU TT HAI B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4133850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609600" y="5181600"/>
            <a:ext cx="822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NI-Times" pitchFamily="2" charset="0"/>
              </a:rPr>
              <a:t>        KHAÙM CÔ MU-TT  6 GIÔØ 		                       3 &amp; 9 GIÔØ </a:t>
            </a:r>
          </a:p>
        </p:txBody>
      </p:sp>
    </p:spTree>
    <p:extLst>
      <p:ext uri="{BB962C8B-B14F-4D97-AF65-F5344CB8AC3E}">
        <p14:creationId xmlns:p14="http://schemas.microsoft.com/office/powerpoint/2010/main" val="4004015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CẬN LÂM SÀNG 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05000"/>
            <a:ext cx="8686800" cy="4389120"/>
          </a:xfrm>
        </p:spPr>
        <p:txBody>
          <a:bodyPr>
            <a:normAutofit/>
          </a:bodyPr>
          <a:lstStyle/>
          <a:p>
            <a:r>
              <a:rPr lang="en-US" b="1"/>
              <a:t>Thời gian vận động đại tràng </a:t>
            </a:r>
          </a:p>
          <a:p>
            <a:r>
              <a:rPr lang="en-US" b="1"/>
              <a:t>Đo áp lực hậu môn – trực tràng </a:t>
            </a:r>
          </a:p>
          <a:p>
            <a:r>
              <a:rPr lang="en-US" b="1"/>
              <a:t>Đo phản xạ đại tiện và nghiệm pháp tống bóng </a:t>
            </a:r>
          </a:p>
          <a:p>
            <a:r>
              <a:rPr lang="en-US" b="1"/>
              <a:t>Nội soi đại tràng chậu hông hoặc toàn bộ đại tràng </a:t>
            </a:r>
          </a:p>
          <a:p>
            <a:r>
              <a:rPr lang="en-US" b="1"/>
              <a:t>Siêu âm qua lòng trực tràng </a:t>
            </a:r>
          </a:p>
          <a:p>
            <a:r>
              <a:rPr lang="en-US" b="1"/>
              <a:t>EMG </a:t>
            </a:r>
          </a:p>
          <a:p>
            <a:r>
              <a:rPr lang="en-US" b="1"/>
              <a:t>Cộng hưởng từ động học sàn chậu 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644959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1D576F4-9948-4E98-A83B-99112F595632}" type="datetime1">
              <a:rPr lang="en-US"/>
              <a:pPr>
                <a:defRPr/>
              </a:pPr>
              <a:t>26/05/2022</a:t>
            </a:fld>
            <a:endParaRPr 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76F739-31AF-4800-A4E2-9C118D9E8AD9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04800"/>
            <a:ext cx="6629400" cy="9445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 eaLnBrk="1" hangingPunct="1"/>
            <a:r>
              <a:rPr lang="en-US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NI-Times" pitchFamily="2" charset="0"/>
              </a:rPr>
              <a:t> COLONIC  TRANSIT SITZMARKS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600200"/>
            <a:ext cx="4654550" cy="5257800"/>
          </a:xfrm>
        </p:spPr>
        <p:txBody>
          <a:bodyPr/>
          <a:lstStyle/>
          <a:p>
            <a:pPr marL="609600" indent="-609600" algn="just" eaLnBrk="1" hangingPunct="1">
              <a:lnSpc>
                <a:spcPct val="90000"/>
              </a:lnSpc>
              <a:buClr>
                <a:srgbClr val="FFFF00"/>
              </a:buClr>
              <a:buFont typeface="Wingdings" pitchFamily="2" charset="2"/>
              <a:buAutoNum type="arabicPeriod"/>
            </a:pPr>
            <a:r>
              <a:rPr lang="en-US" altLang="en-US" sz="2400">
                <a:solidFill>
                  <a:srgbClr val="FF0000"/>
                </a:solidFill>
                <a:latin typeface="VNI-Times" pitchFamily="2" charset="0"/>
              </a:rPr>
              <a:t>Ngaøy 1</a:t>
            </a:r>
            <a:r>
              <a:rPr lang="en-US" altLang="en-US" sz="2400">
                <a:solidFill>
                  <a:srgbClr val="00FF00"/>
                </a:solidFill>
                <a:latin typeface="VNI-Times" pitchFamily="2" charset="0"/>
              </a:rPr>
              <a:t>: uoáng  SITZMARKS , coù 24 voøng caûn quang  </a:t>
            </a:r>
          </a:p>
          <a:p>
            <a:pPr marL="609600" indent="-609600" algn="just" eaLnBrk="1" hangingPunct="1">
              <a:lnSpc>
                <a:spcPct val="90000"/>
              </a:lnSpc>
              <a:buClr>
                <a:srgbClr val="FFFF00"/>
              </a:buClr>
              <a:buFont typeface="Wingdings" pitchFamily="2" charset="2"/>
              <a:buAutoNum type="arabicPeriod"/>
            </a:pPr>
            <a:endParaRPr lang="en-US" altLang="en-US" sz="2400">
              <a:solidFill>
                <a:srgbClr val="00FF00"/>
              </a:solidFill>
              <a:latin typeface="VNI-Times" pitchFamily="2" charset="0"/>
            </a:endParaRPr>
          </a:p>
          <a:p>
            <a:pPr marL="609600" indent="-609600" algn="just" eaLnBrk="1" hangingPunct="1">
              <a:lnSpc>
                <a:spcPct val="90000"/>
              </a:lnSpc>
              <a:buClr>
                <a:srgbClr val="FFFF00"/>
              </a:buClr>
              <a:buFont typeface="Wingdings" pitchFamily="2" charset="2"/>
              <a:buAutoNum type="arabicPeriod"/>
            </a:pPr>
            <a:r>
              <a:rPr lang="en-US" altLang="en-US" sz="2400">
                <a:solidFill>
                  <a:srgbClr val="FF0000"/>
                </a:solidFill>
                <a:latin typeface="VNI-Times" pitchFamily="2" charset="0"/>
              </a:rPr>
              <a:t>Ngaøy 3</a:t>
            </a:r>
            <a:r>
              <a:rPr lang="en-US" altLang="en-US" sz="2400">
                <a:solidFill>
                  <a:srgbClr val="00FF00"/>
                </a:solidFill>
                <a:latin typeface="VNI-Times" pitchFamily="2" charset="0"/>
              </a:rPr>
              <a:t>  : chuïp phim buïng , </a:t>
            </a:r>
          </a:p>
          <a:p>
            <a:pPr marL="609600" indent="-609600" algn="just" eaLnBrk="1" hangingPunct="1">
              <a:lnSpc>
                <a:spcPct val="90000"/>
              </a:lnSpc>
              <a:buClr>
                <a:srgbClr val="FFFF00"/>
              </a:buClr>
              <a:buFont typeface="Wingdings" pitchFamily="2" charset="2"/>
              <a:buNone/>
            </a:pPr>
            <a:r>
              <a:rPr lang="en-US" altLang="en-US" sz="2400">
                <a:solidFill>
                  <a:srgbClr val="00FF00"/>
                </a:solidFill>
                <a:latin typeface="VNI-Times" pitchFamily="2" charset="0"/>
              </a:rPr>
              <a:t>	yeáu toá vaø tö theá gioáng chuïp KUB , Khoâng thoâng khoan </a:t>
            </a:r>
          </a:p>
          <a:p>
            <a:pPr marL="609600" indent="-609600" algn="just" eaLnBrk="1" hangingPunct="1">
              <a:lnSpc>
                <a:spcPct val="90000"/>
              </a:lnSpc>
              <a:buClr>
                <a:srgbClr val="FFFF00"/>
              </a:buClr>
              <a:buFont typeface="Wingdings" pitchFamily="2" charset="2"/>
              <a:buNone/>
            </a:pPr>
            <a:r>
              <a:rPr lang="en-US" altLang="en-US" sz="2400">
                <a:solidFill>
                  <a:srgbClr val="00FF00"/>
                </a:solidFill>
                <a:latin typeface="VNI-Times" pitchFamily="2" charset="0"/>
              </a:rPr>
              <a:t>	(BT coøn </a:t>
            </a:r>
            <a:r>
              <a:rPr lang="en-US" altLang="en-US" sz="2400">
                <a:solidFill>
                  <a:srgbClr val="00FF00"/>
                </a:solidFill>
                <a:latin typeface="VNI-Times" pitchFamily="2" charset="0"/>
                <a:cs typeface="Times New Roman" pitchFamily="18" charset="0"/>
              </a:rPr>
              <a:t>≤ 20% soá voøng caûn quang : </a:t>
            </a:r>
            <a:r>
              <a:rPr lang="en-US" altLang="en-US" sz="2400">
                <a:solidFill>
                  <a:srgbClr val="FF0000"/>
                </a:solidFill>
                <a:latin typeface="VNI-Times" pitchFamily="2" charset="0"/>
                <a:cs typeface="Times New Roman" pitchFamily="18" charset="0"/>
              </a:rPr>
              <a:t>4 voøng</a:t>
            </a:r>
            <a:r>
              <a:rPr lang="en-US" altLang="en-US" sz="2400">
                <a:solidFill>
                  <a:srgbClr val="00FF00"/>
                </a:solidFill>
                <a:latin typeface="VNI-Times" pitchFamily="2" charset="0"/>
                <a:cs typeface="Times New Roman" pitchFamily="18" charset="0"/>
              </a:rPr>
              <a:t> ) </a:t>
            </a:r>
          </a:p>
          <a:p>
            <a:pPr marL="609600" indent="-609600" algn="just" eaLnBrk="1" hangingPunct="1">
              <a:lnSpc>
                <a:spcPct val="90000"/>
              </a:lnSpc>
              <a:buClr>
                <a:srgbClr val="FFFF00"/>
              </a:buClr>
              <a:buFont typeface="Wingdings" pitchFamily="2" charset="2"/>
              <a:buAutoNum type="arabicPeriod" startAt="3"/>
            </a:pPr>
            <a:endParaRPr lang="en-US" altLang="en-US" sz="2400">
              <a:solidFill>
                <a:srgbClr val="00FF00"/>
              </a:solidFill>
              <a:latin typeface="VNI-Times" pitchFamily="2" charset="0"/>
            </a:endParaRPr>
          </a:p>
          <a:p>
            <a:pPr marL="609600" indent="-609600" algn="just" eaLnBrk="1" hangingPunct="1">
              <a:lnSpc>
                <a:spcPct val="90000"/>
              </a:lnSpc>
              <a:buClr>
                <a:srgbClr val="FFFF00"/>
              </a:buClr>
              <a:buFont typeface="Wingdings" pitchFamily="2" charset="2"/>
              <a:buAutoNum type="arabicPeriod" startAt="3"/>
            </a:pPr>
            <a:r>
              <a:rPr lang="en-US" altLang="en-US" sz="2400">
                <a:solidFill>
                  <a:srgbClr val="00FF00"/>
                </a:solidFill>
                <a:latin typeface="VNI-Times" pitchFamily="2" charset="0"/>
              </a:rPr>
              <a:t>Töø ngaøy I ñeán ngaøy VI , </a:t>
            </a:r>
            <a:r>
              <a:rPr lang="en-US" altLang="en-US" sz="2400">
                <a:solidFill>
                  <a:srgbClr val="FF0000"/>
                </a:solidFill>
                <a:latin typeface="VNI-Times" pitchFamily="2" charset="0"/>
              </a:rPr>
              <a:t>khoâng   uoáng nhuaän traøng , thoâng khoan</a:t>
            </a:r>
            <a:r>
              <a:rPr lang="en-US" altLang="en-US" sz="1800">
                <a:solidFill>
                  <a:schemeClr val="bg1"/>
                </a:solidFill>
                <a:latin typeface="VNI-Times" pitchFamily="2" charset="0"/>
              </a:rPr>
              <a:t> 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altLang="en-US" sz="1800">
              <a:solidFill>
                <a:schemeClr val="bg1"/>
              </a:solidFill>
            </a:endParaRPr>
          </a:p>
        </p:txBody>
      </p:sp>
      <p:pic>
        <p:nvPicPr>
          <p:cNvPr id="15366" name="Picture 4" descr="SITZMARKS 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0200" y="1600200"/>
            <a:ext cx="3276600" cy="2001838"/>
          </a:xfrm>
          <a:noFill/>
        </p:spPr>
      </p:pic>
      <p:pic>
        <p:nvPicPr>
          <p:cNvPr id="15367" name="Picture 6" descr="SITZMARKS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0200" y="3810000"/>
            <a:ext cx="3276600" cy="2590800"/>
          </a:xfrm>
          <a:noFill/>
        </p:spPr>
      </p:pic>
    </p:spTree>
    <p:extLst>
      <p:ext uri="{BB962C8B-B14F-4D97-AF65-F5344CB8AC3E}">
        <p14:creationId xmlns:p14="http://schemas.microsoft.com/office/powerpoint/2010/main" val="175163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350206-8F43-4224-8BAF-8043D5E56870}" type="datetime1">
              <a:rPr lang="en-US"/>
              <a:pPr>
                <a:defRPr/>
              </a:pPr>
              <a:t>26/05/2022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628629-C9A2-4EF6-9C91-8A9A03A2866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rgbClr val="FF0000"/>
                </a:solidFill>
                <a:latin typeface="VNI-Times" pitchFamily="2" charset="0"/>
              </a:rPr>
              <a:t>COLONIC  TRANSIT SITZMARKS</a:t>
            </a:r>
          </a:p>
        </p:txBody>
      </p:sp>
      <p:sp>
        <p:nvSpPr>
          <p:cNvPr id="16389" name="Text Box 3"/>
          <p:cNvSpPr txBox="1">
            <a:spLocks noChangeArrowheads="1"/>
          </p:cNvSpPr>
          <p:nvPr/>
        </p:nvSpPr>
        <p:spPr bwMode="auto">
          <a:xfrm>
            <a:off x="1066800" y="6096000"/>
            <a:ext cx="640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vi-VN" altLang="en-US" sz="2400">
              <a:latin typeface="Times New Roman" pitchFamily="18" charset="0"/>
            </a:endParaRPr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5257800" y="3505200"/>
            <a:ext cx="3733800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en-US" sz="2400">
                <a:latin typeface="VNI-Avo" pitchFamily="2" charset="0"/>
              </a:rPr>
              <a:t> </a:t>
            </a:r>
            <a:r>
              <a:rPr lang="en-US" altLang="en-US" sz="2400"/>
              <a:t>Löu thoâng ñaïi traøng bình thöôøng : hieän dieän &lt; 20% soá voøng caûn quang</a:t>
            </a:r>
            <a:r>
              <a:rPr lang="en-US" altLang="en-US" sz="2400">
                <a:latin typeface="VNI-Avo" pitchFamily="2" charset="0"/>
              </a:rPr>
              <a:t> : </a:t>
            </a:r>
            <a:r>
              <a:rPr lang="en-US" altLang="en-US" sz="2400"/>
              <a:t>4 voøng </a:t>
            </a:r>
          </a:p>
        </p:txBody>
      </p:sp>
      <p:pic>
        <p:nvPicPr>
          <p:cNvPr id="16391" name="Picture 5" descr="Sitzmark binh thuo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42259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27119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3293EC9-D326-4F24-8741-A585CEBE15A3}" type="datetime1">
              <a:rPr lang="en-US"/>
              <a:pPr>
                <a:defRPr/>
              </a:pPr>
              <a:t>26/05/2022</a:t>
            </a:fld>
            <a:endParaRPr 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B0A0C-4564-4A32-A97D-E3D1B78E9AE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NI-Times" pitchFamily="2" charset="0"/>
              </a:rPr>
              <a:t>COLONIC  TRANSIT SITZMARKS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62600" y="2514600"/>
            <a:ext cx="3124200" cy="3886200"/>
          </a:xfrm>
        </p:spPr>
        <p:txBody>
          <a:bodyPr/>
          <a:lstStyle/>
          <a:p>
            <a:pPr marL="609600" indent="-609600" algn="just" eaLnBrk="1" hangingPunct="1">
              <a:lnSpc>
                <a:spcPct val="130000"/>
              </a:lnSpc>
              <a:buFontTx/>
              <a:buNone/>
            </a:pPr>
            <a:r>
              <a:rPr lang="en-US" altLang="en-US">
                <a:latin typeface="VNI-Times" pitchFamily="2" charset="0"/>
              </a:rPr>
              <a:t>	</a:t>
            </a:r>
            <a:r>
              <a:rPr lang="en-US" altLang="en-US" sz="2000">
                <a:latin typeface="VNI-Times" pitchFamily="2" charset="0"/>
              </a:rPr>
              <a:t>Giaûm löu thoâng cuûa ñaïi traøng :  80% soá voøng caûn quang  naèm raûi raùc  khaép ñaïi traøng  treân phim chuïp buïng khoâng söûa soaïn  vaøo ngaøy thöù  6 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altLang="en-US" sz="2000">
              <a:latin typeface="VNI-Times" pitchFamily="2" charset="0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altLang="en-US">
              <a:latin typeface="VNI-Times" pitchFamily="2" charset="0"/>
            </a:endParaRPr>
          </a:p>
        </p:txBody>
      </p:sp>
      <p:pic>
        <p:nvPicPr>
          <p:cNvPr id="17414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7500" y="5030788"/>
            <a:ext cx="0" cy="0"/>
          </a:xfrm>
          <a:noFill/>
        </p:spPr>
      </p:pic>
      <p:pic>
        <p:nvPicPr>
          <p:cNvPr id="17415" name="Picture 5" descr="Sitzmark do dai tr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41465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59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96E9C6-700E-452B-A81B-EC7306B229B7}" type="datetime1">
              <a:rPr lang="en-US"/>
              <a:pPr>
                <a:defRPr/>
              </a:pPr>
              <a:t>26/05/2022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297A7F-FD46-4F05-BF7B-8C9BE34AB7A2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9906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rgbClr val="FF0000"/>
                </a:solidFill>
                <a:latin typeface="VNI-Times" pitchFamily="2" charset="0"/>
              </a:rPr>
              <a:t>COLONIC  TRANSIT SITZMARKS</a:t>
            </a:r>
          </a:p>
        </p:txBody>
      </p:sp>
      <p:sp>
        <p:nvSpPr>
          <p:cNvPr id="18437" name="Text Box 3"/>
          <p:cNvSpPr txBox="1">
            <a:spLocks noChangeArrowheads="1"/>
          </p:cNvSpPr>
          <p:nvPr/>
        </p:nvSpPr>
        <p:spPr bwMode="auto">
          <a:xfrm>
            <a:off x="6096000" y="3276600"/>
            <a:ext cx="2819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NI-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</a:rPr>
              <a:t>Taéc ngheõn ñöôøng ra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</a:rPr>
              <a:t>&gt; 80 % soá voøng caûn quang ôû  Tröïc traøng</a:t>
            </a:r>
            <a:r>
              <a:rPr lang="en-US" altLang="en-US" sz="2400">
                <a:solidFill>
                  <a:srgbClr val="FF0000"/>
                </a:solidFill>
                <a:latin typeface="VNI-Avo" pitchFamily="2" charset="0"/>
              </a:rPr>
              <a:t> </a:t>
            </a:r>
          </a:p>
        </p:txBody>
      </p:sp>
      <p:pic>
        <p:nvPicPr>
          <p:cNvPr id="18438" name="Picture 4" descr="Le Thi Tuyet Sitzmarks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905000"/>
            <a:ext cx="5943600" cy="4648200"/>
          </a:xfrm>
          <a:noFill/>
        </p:spPr>
      </p:pic>
    </p:spTree>
    <p:extLst>
      <p:ext uri="{BB962C8B-B14F-4D97-AF65-F5344CB8AC3E}">
        <p14:creationId xmlns:p14="http://schemas.microsoft.com/office/powerpoint/2010/main" val="218431948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315200" cy="1600200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en-US" sz="4000">
                <a:solidFill>
                  <a:srgbClr val="FF3300"/>
                </a:solidFill>
                <a:latin typeface="VNI-Times" pitchFamily="2" charset="0"/>
                <a:cs typeface="Times New Roman" pitchFamily="18" charset="0"/>
              </a:rPr>
              <a:t>Maùy ño aùp löïc haäu moân SPHINCTEROMETER</a:t>
            </a:r>
            <a:r>
              <a:rPr lang="en-US" altLang="en-US" sz="4000" b="1" i="1">
                <a:solidFill>
                  <a:srgbClr val="FFFF00"/>
                </a:solidFill>
                <a:latin typeface="VNI-Times" pitchFamily="2" charset="0"/>
                <a:cs typeface="Times New Roman" pitchFamily="18" charset="0"/>
              </a:rPr>
              <a:t> </a:t>
            </a:r>
          </a:p>
        </p:txBody>
      </p:sp>
      <p:pic>
        <p:nvPicPr>
          <p:cNvPr id="37891" name="Picture 3" descr="Sphincterometer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981200"/>
            <a:ext cx="3200400" cy="2874963"/>
          </a:xfrm>
          <a:noFill/>
        </p:spPr>
      </p:pic>
      <p:pic>
        <p:nvPicPr>
          <p:cNvPr id="37892" name="Picture 4" descr="Sphinctograph000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4800600"/>
            <a:ext cx="2743200" cy="1793875"/>
          </a:xfrm>
          <a:noFill/>
        </p:spPr>
      </p:pic>
      <p:pic>
        <p:nvPicPr>
          <p:cNvPr id="37893" name="Picture 5" descr="Do Ap luc hau mon Ed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29200"/>
            <a:ext cx="4114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Anal sensor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1600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7" descr="Sphinctometer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057400"/>
            <a:ext cx="1600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4724400" y="4267200"/>
            <a:ext cx="1370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</a:rPr>
              <a:t>Anal sensor</a:t>
            </a: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7010400" y="4267200"/>
            <a:ext cx="1677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/>
              <a:t>Sphinctometer</a:t>
            </a:r>
          </a:p>
        </p:txBody>
      </p:sp>
    </p:spTree>
    <p:extLst>
      <p:ext uri="{BB962C8B-B14F-4D97-AF65-F5344CB8AC3E}">
        <p14:creationId xmlns:p14="http://schemas.microsoft.com/office/powerpoint/2010/main" val="288240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en-US" altLang="en-US" sz="4000">
                <a:solidFill>
                  <a:srgbClr val="FF3300"/>
                </a:solidFill>
                <a:latin typeface="VNI-Times" pitchFamily="2" charset="0"/>
                <a:cs typeface="Times New Roman" pitchFamily="18" charset="0"/>
              </a:rPr>
              <a:t>Maùy ño ñieän cô REGAIN 2020</a:t>
            </a:r>
            <a:r>
              <a:rPr lang="en-US" altLang="en-US">
                <a:solidFill>
                  <a:srgbClr val="FFFF00"/>
                </a:solidFill>
                <a:latin typeface="VNI-Times" pitchFamily="2" charset="0"/>
                <a:cs typeface="Times New Roman" pitchFamily="18" charset="0"/>
              </a:rPr>
              <a:t> </a:t>
            </a:r>
          </a:p>
        </p:txBody>
      </p:sp>
      <p:pic>
        <p:nvPicPr>
          <p:cNvPr id="38915" name="Picture 3" descr="P10101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3800"/>
            <a:ext cx="20891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 descr="Anismus ED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775075"/>
            <a:ext cx="3505200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 descr="1 Regain 2020 EMG Biofeedback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2590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6" descr="2 Regain EMG Biofeedback system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19200"/>
            <a:ext cx="2590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524000" y="3203575"/>
            <a:ext cx="2505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>
                <a:latin typeface="Wingdings" pitchFamily="2" charset="2"/>
              </a:rPr>
              <a:t> </a:t>
            </a:r>
            <a:r>
              <a:rPr lang="en-US" altLang="en-US" sz="2000"/>
              <a:t>Regain 2020</a:t>
            </a:r>
            <a:r>
              <a:rPr lang="en-US" altLang="en-US" sz="2000">
                <a:latin typeface="MS Song" pitchFamily="49" charset="-122"/>
              </a:rPr>
              <a:t> </a:t>
            </a:r>
            <a:r>
              <a:rPr lang="en-US" altLang="en-US" sz="2000"/>
              <a:t>EMG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1371600" y="6403975"/>
            <a:ext cx="328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>
                <a:latin typeface="Wingdings" pitchFamily="2" charset="2"/>
              </a:rPr>
              <a:t> </a:t>
            </a:r>
            <a:r>
              <a:rPr lang="en-US" altLang="en-US" sz="2000"/>
              <a:t>Regain 2020</a:t>
            </a:r>
            <a:r>
              <a:rPr lang="en-US" altLang="en-US" sz="2000">
                <a:latin typeface="MS Song" pitchFamily="49" charset="-122"/>
              </a:rPr>
              <a:t> </a:t>
            </a:r>
            <a:r>
              <a:rPr lang="en-US" altLang="en-US" sz="2000"/>
              <a:t>Biofeedback</a:t>
            </a: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5029200" y="3322638"/>
            <a:ext cx="3575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/>
              <a:t>Regain 2020 EMG Biofeedback</a:t>
            </a:r>
          </a:p>
        </p:txBody>
      </p:sp>
    </p:spTree>
    <p:extLst>
      <p:ext uri="{BB962C8B-B14F-4D97-AF65-F5344CB8AC3E}">
        <p14:creationId xmlns:p14="http://schemas.microsoft.com/office/powerpoint/2010/main" val="18879428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altLang="en-US" sz="3200" b="1">
                <a:solidFill>
                  <a:srgbClr val="FF0066"/>
                </a:solidFill>
                <a:latin typeface="VNI-Times" pitchFamily="2" charset="0"/>
              </a:rPr>
              <a:t>ANISMUS </a:t>
            </a:r>
            <a:br>
              <a:rPr lang="en-US" altLang="en-US" sz="3200" b="1">
                <a:solidFill>
                  <a:srgbClr val="FF0066"/>
                </a:solidFill>
                <a:latin typeface="VNI-Times" pitchFamily="2" charset="0"/>
              </a:rPr>
            </a:br>
            <a:r>
              <a:rPr lang="en-US" altLang="en-US" sz="2800" b="1">
                <a:solidFill>
                  <a:srgbClr val="FF0066"/>
                </a:solidFill>
                <a:latin typeface="VNI-Times" pitchFamily="2" charset="0"/>
              </a:rPr>
              <a:t>PUBORECTALIS MUSCLE EMG</a:t>
            </a:r>
            <a:r>
              <a:rPr lang="en-US" altLang="en-US" sz="3200" b="1">
                <a:latin typeface="VNI-Times" pitchFamily="2" charset="0"/>
              </a:rPr>
              <a:t> </a:t>
            </a:r>
            <a:endParaRPr lang="en-US" altLang="en-US" sz="2400" b="1">
              <a:solidFill>
                <a:srgbClr val="00FF99"/>
              </a:solidFill>
              <a:latin typeface="VNI-Times" pitchFamily="2" charset="0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>
                <a:latin typeface="VNI-Times" pitchFamily="2" charset="0"/>
              </a:rPr>
              <a:t> STRAINING  EMG &gt; 2,5µV </a:t>
            </a:r>
          </a:p>
          <a:p>
            <a:pPr>
              <a:buFontTx/>
              <a:buNone/>
            </a:pPr>
            <a:endParaRPr lang="en-US" altLang="en-US" sz="2400">
              <a:latin typeface="VNI-Times" pitchFamily="2" charset="0"/>
            </a:endParaRPr>
          </a:p>
          <a:p>
            <a:pPr>
              <a:buFontTx/>
              <a:buNone/>
            </a:pPr>
            <a:endParaRPr lang="en-US" altLang="en-US" sz="2400">
              <a:latin typeface="VNI-Times" pitchFamily="2" charset="0"/>
            </a:endParaRPr>
          </a:p>
        </p:txBody>
      </p:sp>
      <p:graphicFrame>
        <p:nvGraphicFramePr>
          <p:cNvPr id="39940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28600" y="2590800"/>
          <a:ext cx="4191000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4" imgW="3914286" imgH="2715004" progId="Paint.Picture">
                  <p:embed/>
                </p:oleObj>
              </mc:Choice>
              <mc:Fallback>
                <p:oleObj name="Bitmap Image" r:id="rId4" imgW="3914286" imgH="271500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4191000" cy="306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495800" y="2590800"/>
          <a:ext cx="4495800" cy="308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6" imgW="3905795" imgH="2676899" progId="Paint.Picture">
                  <p:embed/>
                </p:oleObj>
              </mc:Choice>
              <mc:Fallback>
                <p:oleObj name="Bitmap Image" r:id="rId6" imgW="3905795" imgH="267689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590800"/>
                        <a:ext cx="4495800" cy="308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1047750" y="57912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00FF99"/>
                </a:solidFill>
                <a:latin typeface="MS Song" pitchFamily="49" charset="-122"/>
              </a:rPr>
              <a:t>    </a:t>
            </a:r>
            <a:r>
              <a:rPr lang="en-US" altLang="en-US" sz="2400" b="1"/>
              <a:t>NORMAL </a:t>
            </a:r>
            <a:r>
              <a:rPr lang="en-US" altLang="en-US" sz="2400" b="1">
                <a:latin typeface="MS Song" pitchFamily="49" charset="-122"/>
              </a:rPr>
              <a:t>	              </a:t>
            </a:r>
            <a:r>
              <a:rPr lang="en-US" altLang="en-US" sz="2400" b="1"/>
              <a:t>ANISMUS</a:t>
            </a:r>
          </a:p>
        </p:txBody>
      </p:sp>
    </p:spTree>
    <p:extLst>
      <p:ext uri="{BB962C8B-B14F-4D97-AF65-F5344CB8AC3E}">
        <p14:creationId xmlns:p14="http://schemas.microsoft.com/office/powerpoint/2010/main" val="255424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038600" y="2671464"/>
            <a:ext cx="4876800" cy="350520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HC ruột kích thích</a:t>
            </a:r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905000" y="457200"/>
            <a:ext cx="4876800" cy="3505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Táo bón do bế tắc </a:t>
            </a:r>
            <a:r>
              <a:rPr lang="vi-VN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đườn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 ra 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2400" y="2743200"/>
            <a:ext cx="4876800" cy="35052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3200" b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Táo bón do đờ đại tràng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24254" y="2971800"/>
            <a:ext cx="41148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/>
              <a:t>TÁO BÓN </a:t>
            </a:r>
          </a:p>
          <a:p>
            <a:r>
              <a:rPr lang="en-US" sz="4000"/>
              <a:t>NGUYÊN PHÁT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231933"/>
            <a:ext cx="2514600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Rối loạn hiệp đồng vận động cơ sàn chậu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3824" y="-4465"/>
            <a:ext cx="2514600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Sa tạng chậu: rectocele, enterocele, sigmoidocele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05654" y="1909465"/>
            <a:ext cx="2971800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Lồng trực tràng – hậu môn: lồng trong, sa trực tràng toàn thành </a:t>
            </a:r>
          </a:p>
        </p:txBody>
      </p:sp>
      <p:sp>
        <p:nvSpPr>
          <p:cNvPr id="11" name="Down Arrow 10"/>
          <p:cNvSpPr/>
          <p:nvPr/>
        </p:nvSpPr>
        <p:spPr>
          <a:xfrm rot="18003597">
            <a:off x="2306382" y="785726"/>
            <a:ext cx="635740" cy="878141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Down Arrow 11"/>
          <p:cNvSpPr/>
          <p:nvPr/>
        </p:nvSpPr>
        <p:spPr>
          <a:xfrm rot="3539748">
            <a:off x="5803644" y="266573"/>
            <a:ext cx="581750" cy="88545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7483690">
            <a:off x="5495296" y="1768072"/>
            <a:ext cx="584750" cy="7620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5719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696200" cy="1371600"/>
          </a:xfrm>
        </p:spPr>
        <p:txBody>
          <a:bodyPr/>
          <a:lstStyle/>
          <a:p>
            <a:pPr>
              <a:lnSpc>
                <a:spcPct val="40000"/>
              </a:lnSpc>
            </a:pPr>
            <a:r>
              <a:rPr lang="en-US" altLang="en-US">
                <a:cs typeface="Times New Roman" pitchFamily="18" charset="0"/>
              </a:rPr>
              <a:t>     </a:t>
            </a:r>
            <a:r>
              <a:rPr lang="en-US" altLang="en-US">
                <a:solidFill>
                  <a:srgbClr val="FF3300"/>
                </a:solidFill>
                <a:latin typeface="VNI-Times" pitchFamily="2" charset="0"/>
                <a:cs typeface="Times New Roman" pitchFamily="18" charset="0"/>
              </a:rPr>
              <a:t>Maùy PHENIX USB 2 </a:t>
            </a:r>
            <a:r>
              <a:rPr lang="en-US" altLang="en-US" i="1">
                <a:solidFill>
                  <a:srgbClr val="FF3300"/>
                </a:solidFill>
                <a:cs typeface="Times New Roman" pitchFamily="18" charset="0"/>
              </a:rPr>
              <a:t/>
            </a:r>
            <a:br>
              <a:rPr lang="en-US" altLang="en-US" i="1">
                <a:solidFill>
                  <a:srgbClr val="FF3300"/>
                </a:solidFill>
                <a:cs typeface="Times New Roman" pitchFamily="18" charset="0"/>
              </a:rPr>
            </a:br>
            <a:endParaRPr lang="en-US" altLang="en-US" i="1">
              <a:solidFill>
                <a:srgbClr val="FF3300"/>
              </a:solidFill>
              <a:cs typeface="Times New Roman" pitchFamily="18" charset="0"/>
            </a:endParaRPr>
          </a:p>
        </p:txBody>
      </p:sp>
      <p:pic>
        <p:nvPicPr>
          <p:cNvPr id="40963" name="Picture 3" descr="PA0513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 descr="PA0513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19200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 descr="PA0513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38600"/>
            <a:ext cx="2590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6" descr="PA0513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038600"/>
            <a:ext cx="2590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7" descr="PA05136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038600"/>
            <a:ext cx="2438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533400" y="5943600"/>
            <a:ext cx="2514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VNI-Avo" pitchFamily="2" charset="0"/>
              </a:rPr>
              <a:t>Duïng cuï kích ñieän</a:t>
            </a: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3011488" y="6096000"/>
            <a:ext cx="3389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VNI-Avo" pitchFamily="2" charset="0"/>
              </a:rPr>
              <a:t>Balloon ño aùp löïc tröïc traøng</a:t>
            </a:r>
          </a:p>
        </p:txBody>
      </p:sp>
      <p:sp>
        <p:nvSpPr>
          <p:cNvPr id="40970" name="Rectangle 10"/>
          <p:cNvSpPr>
            <a:spLocks noChangeArrowheads="1"/>
          </p:cNvSpPr>
          <p:nvPr/>
        </p:nvSpPr>
        <p:spPr bwMode="auto">
          <a:xfrm>
            <a:off x="6534150" y="6096000"/>
            <a:ext cx="261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VNI-Avo" pitchFamily="2" charset="0"/>
              </a:rPr>
              <a:t>Balloon ño aùp löïc HM</a:t>
            </a:r>
          </a:p>
        </p:txBody>
      </p:sp>
    </p:spTree>
    <p:extLst>
      <p:ext uri="{BB962C8B-B14F-4D97-AF65-F5344CB8AC3E}">
        <p14:creationId xmlns:p14="http://schemas.microsoft.com/office/powerpoint/2010/main" val="371629721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685800"/>
          </a:xfrm>
        </p:spPr>
        <p:txBody>
          <a:bodyPr/>
          <a:lstStyle/>
          <a:p>
            <a:r>
              <a:rPr lang="en-US" altLang="en-US" sz="4000">
                <a:solidFill>
                  <a:srgbClr val="FF3300"/>
                </a:solidFill>
                <a:latin typeface="VNI-Times" pitchFamily="2" charset="0"/>
                <a:cs typeface="Times New Roman" pitchFamily="18" charset="0"/>
              </a:rPr>
              <a:t>Bieåu ñoà anal manometry</a:t>
            </a:r>
          </a:p>
        </p:txBody>
      </p:sp>
      <p:pic>
        <p:nvPicPr>
          <p:cNvPr id="41987" name="Picture 3" descr="Bieu do analmetry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19200"/>
            <a:ext cx="3429000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 descr="Bieu do analmetry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62400"/>
            <a:ext cx="373380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 descr="Bieu do analmetry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37338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2819400" y="3429000"/>
            <a:ext cx="312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>
                <a:latin typeface="VNI-Avo" pitchFamily="2" charset="0"/>
              </a:rPr>
              <a:t>BÌNH THÖÔØNG</a:t>
            </a:r>
          </a:p>
        </p:txBody>
      </p:sp>
      <p:sp>
        <p:nvSpPr>
          <p:cNvPr id="41991" name="Rectangle 8"/>
          <p:cNvSpPr>
            <a:spLocks noChangeArrowheads="1"/>
          </p:cNvSpPr>
          <p:nvPr/>
        </p:nvSpPr>
        <p:spPr bwMode="auto">
          <a:xfrm>
            <a:off x="3810000" y="6321425"/>
            <a:ext cx="1225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2060"/>
                </a:solidFill>
              </a:rPr>
              <a:t>ANISMUS</a:t>
            </a:r>
          </a:p>
        </p:txBody>
      </p:sp>
    </p:spTree>
    <p:extLst>
      <p:ext uri="{BB962C8B-B14F-4D97-AF65-F5344CB8AC3E}">
        <p14:creationId xmlns:p14="http://schemas.microsoft.com/office/powerpoint/2010/main" val="387769567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4D0C00C-53DB-4C88-B10C-A7AFFFAE8F34}" type="datetime1">
              <a:rPr lang="en-US"/>
              <a:pPr>
                <a:defRPr/>
              </a:pPr>
              <a:t>26/05/2022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3E7326-7F46-4C0D-B7AF-6F8FC252627F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rgbClr val="FFFF00"/>
                </a:solidFill>
                <a:latin typeface="VNI-Times" pitchFamily="2" charset="0"/>
              </a:rPr>
              <a:t>ÑO ÑIEÄN CÔ </a:t>
            </a:r>
            <a:br>
              <a:rPr lang="en-US" altLang="en-US" sz="4000">
                <a:solidFill>
                  <a:srgbClr val="FFFF00"/>
                </a:solidFill>
                <a:latin typeface="VNI-Times" pitchFamily="2" charset="0"/>
              </a:rPr>
            </a:br>
            <a:r>
              <a:rPr lang="en-US" altLang="en-US" sz="2400" b="1">
                <a:solidFill>
                  <a:srgbClr val="FF0000"/>
                </a:solidFill>
                <a:latin typeface="VNI-Times" pitchFamily="2" charset="0"/>
              </a:rPr>
              <a:t>Anismus ( Co thaét cô mu tröïc traøng )</a:t>
            </a:r>
          </a:p>
        </p:txBody>
      </p:sp>
      <p:pic>
        <p:nvPicPr>
          <p:cNvPr id="38917" name="Picture 5" descr="Anismus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934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2736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0ECFAA0-435E-45CD-8B87-D67546FBD70E}" type="datetime1">
              <a:rPr lang="en-US"/>
              <a:pPr>
                <a:defRPr/>
              </a:pPr>
              <a:t>26/05/2022</a:t>
            </a:fld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049F30-4A60-4549-9D56-74079CF73E4B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0"/>
            <a:ext cx="7620000" cy="45720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eaLnBrk="1" hangingPunct="1"/>
            <a:r>
              <a:rPr lang="en-US" altLang="en-US" sz="4000" b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NI-Times" pitchFamily="2" charset="0"/>
              </a:rPr>
              <a:t>SIEÂU AÂM 3 D - HAÄU MOÂN</a:t>
            </a:r>
            <a:br>
              <a:rPr lang="en-US" altLang="en-US" sz="4000" b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NI-Times" pitchFamily="2" charset="0"/>
              </a:rPr>
            </a:br>
            <a:r>
              <a:rPr lang="en-US" altLang="en-US" sz="2800" b="1">
                <a:solidFill>
                  <a:srgbClr val="FF0000"/>
                </a:solidFill>
                <a:latin typeface="VNI-Times" pitchFamily="2" charset="0"/>
              </a:rPr>
              <a:t>DAØY CÔ THAÉT TRONG ( Achalasia cô voøng trong )</a:t>
            </a:r>
            <a:r>
              <a:rPr lang="en-US" altLang="en-US" sz="3200" b="1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altLang="en-US" sz="4000">
                <a:solidFill>
                  <a:schemeClr val="bg1"/>
                </a:solidFill>
                <a:latin typeface="VNI-Times" pitchFamily="2" charset="0"/>
              </a:rPr>
              <a:t> </a:t>
            </a:r>
          </a:p>
        </p:txBody>
      </p:sp>
      <p:pic>
        <p:nvPicPr>
          <p:cNvPr id="39941" name="Picture 4" descr="EU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209800"/>
            <a:ext cx="4038600" cy="3810000"/>
          </a:xfrm>
          <a:noFill/>
        </p:spPr>
      </p:pic>
      <p:pic>
        <p:nvPicPr>
          <p:cNvPr id="39942" name="Picture 8" descr="sieu am hmtt 3d EDIT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42672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207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99BF41F-80E5-4FE4-9BB4-17463844B4D0}" type="datetime1">
              <a:rPr lang="en-US"/>
              <a:pPr>
                <a:defRPr/>
              </a:pPr>
              <a:t>26/05/2022</a:t>
            </a:fld>
            <a:endParaRPr 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B0282F-28E2-4A21-BB94-30B31F1B23B6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24107" y="11430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b="1">
                <a:solidFill>
                  <a:schemeClr val="bg2">
                    <a:lumMod val="25000"/>
                  </a:schemeClr>
                </a:solidFill>
                <a:latin typeface="VNI-Times" pitchFamily="2" charset="0"/>
              </a:rPr>
              <a:t/>
            </a:r>
            <a:br>
              <a:rPr lang="en-US" altLang="en-US" sz="4000" b="1">
                <a:solidFill>
                  <a:schemeClr val="bg2">
                    <a:lumMod val="25000"/>
                  </a:schemeClr>
                </a:solidFill>
                <a:latin typeface="VNI-Times" pitchFamily="2" charset="0"/>
              </a:rPr>
            </a:br>
            <a:r>
              <a:rPr lang="en-US" altLang="en-US" sz="4000" b="1">
                <a:solidFill>
                  <a:schemeClr val="bg2">
                    <a:lumMod val="25000"/>
                  </a:schemeClr>
                </a:solidFill>
                <a:latin typeface="VNI-Times" pitchFamily="2" charset="0"/>
              </a:rPr>
              <a:t>ÑO AÙP LÖÏC HAÄU MOÂN</a:t>
            </a:r>
            <a:br>
              <a:rPr lang="en-US" altLang="en-US" sz="4000" b="1">
                <a:solidFill>
                  <a:schemeClr val="bg2">
                    <a:lumMod val="25000"/>
                  </a:schemeClr>
                </a:solidFill>
                <a:latin typeface="VNI-Times" pitchFamily="2" charset="0"/>
              </a:rPr>
            </a:br>
            <a:r>
              <a:rPr lang="en-US" altLang="en-US" sz="3200" b="1">
                <a:solidFill>
                  <a:srgbClr val="FF0000"/>
                </a:solidFill>
                <a:latin typeface="VNI-Times" pitchFamily="2" charset="0"/>
              </a:rPr>
              <a:t>Anismus – Achalasia cô voøng trong – Encopresis – Hirschsprung </a:t>
            </a:r>
            <a:r>
              <a:rPr lang="en-US" altLang="en-US" sz="4000" b="1">
                <a:latin typeface="VNI-Times" pitchFamily="2" charset="0"/>
              </a:rPr>
              <a:t> </a:t>
            </a:r>
          </a:p>
        </p:txBody>
      </p:sp>
      <p:pic>
        <p:nvPicPr>
          <p:cNvPr id="40965" name="Picture 4" descr="Sphincterometer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514600"/>
            <a:ext cx="4343400" cy="3886200"/>
          </a:xfrm>
          <a:noFill/>
        </p:spPr>
      </p:pic>
      <p:pic>
        <p:nvPicPr>
          <p:cNvPr id="40966" name="Picture 6" descr="Sphinctograph000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3124200"/>
            <a:ext cx="3956050" cy="3276600"/>
          </a:xfrm>
          <a:noFill/>
        </p:spPr>
      </p:pic>
      <p:pic>
        <p:nvPicPr>
          <p:cNvPr id="40967" name="Picture 10" descr="Do Ap luc hau mon Ed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14600"/>
            <a:ext cx="39624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766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7171"/>
            <a:ext cx="6858000" cy="1249362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en-US" sz="3600" b="1">
                <a:latin typeface="VNI-Times" pitchFamily="2" charset="0"/>
              </a:rPr>
              <a:t>CAÄN LAÂM SAØNG</a:t>
            </a:r>
            <a:br>
              <a:rPr lang="en-US" altLang="en-US" sz="3600" b="1">
                <a:latin typeface="VNI-Times" pitchFamily="2" charset="0"/>
              </a:rPr>
            </a:br>
            <a:r>
              <a:rPr lang="en-US" altLang="en-US" sz="2800" b="1">
                <a:solidFill>
                  <a:srgbClr val="00FF99"/>
                </a:solidFill>
                <a:latin typeface="VNI-Times" pitchFamily="2" charset="0"/>
              </a:rPr>
              <a:t>NGHIEÄM PHAÙP TOÁNG  BOÙNG</a:t>
            </a:r>
            <a:r>
              <a:rPr lang="en-US" altLang="en-US" sz="3200" b="1">
                <a:latin typeface="VNI-Times" pitchFamily="2" charset="0"/>
              </a:rPr>
              <a:t> </a:t>
            </a:r>
            <a:endParaRPr lang="en-US" altLang="en-US" sz="3600" b="1">
              <a:latin typeface="VNI-Times" pitchFamily="2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latin typeface="VNI-Times" pitchFamily="2" charset="0"/>
              </a:rPr>
              <a:t>SONDE FOLLEY ÑAËT VAØO HAÄU MOÂN – TRÖÏC TRAØNG – BOÙNG BÔM 50cc KHÍ </a:t>
            </a:r>
          </a:p>
          <a:p>
            <a:pPr>
              <a:lnSpc>
                <a:spcPct val="90000"/>
              </a:lnSpc>
            </a:pPr>
            <a:endParaRPr lang="en-US" altLang="en-US" sz="2400">
              <a:latin typeface="VNI-Times" pitchFamily="2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VNI-Times" pitchFamily="2" charset="0"/>
              </a:rPr>
              <a:t>CHO BN NGOÀI TREÂN GHEÁ ÑAÏI TIEÄN – RAËN 3 PHUÙT </a:t>
            </a:r>
          </a:p>
          <a:p>
            <a:pPr>
              <a:lnSpc>
                <a:spcPct val="90000"/>
              </a:lnSpc>
            </a:pPr>
            <a:endParaRPr lang="en-US" altLang="en-US" sz="2400">
              <a:latin typeface="VNI-Times" pitchFamily="2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solidFill>
                  <a:srgbClr val="00FF00"/>
                </a:solidFill>
                <a:latin typeface="VNI-Times" pitchFamily="2" charset="0"/>
              </a:rPr>
              <a:t>KHOÂNG TOÁNG ÑÖÔÏC BOÙNG RA</a:t>
            </a:r>
            <a:r>
              <a:rPr lang="en-US" altLang="en-US" sz="2400">
                <a:latin typeface="VNI-Times" pitchFamily="2" charset="0"/>
              </a:rPr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en-US" sz="1200" b="1" i="1"/>
          </a:p>
          <a:p>
            <a:pPr algn="r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200" b="1" i="1"/>
              <a:t>	</a:t>
            </a:r>
          </a:p>
          <a:p>
            <a:pPr algn="r">
              <a:lnSpc>
                <a:spcPct val="90000"/>
              </a:lnSpc>
              <a:buFont typeface="Wingdings" pitchFamily="2" charset="2"/>
              <a:buNone/>
            </a:pPr>
            <a:endParaRPr lang="en-US" altLang="en-US" sz="1200" b="1" i="1"/>
          </a:p>
          <a:p>
            <a:pPr algn="r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200" b="1" i="1"/>
              <a:t>		</a:t>
            </a:r>
          </a:p>
          <a:p>
            <a:pPr algn="r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200" b="1" i="1">
                <a:solidFill>
                  <a:schemeClr val="tx2"/>
                </a:solidFill>
              </a:rPr>
              <a:t>Balloon Expulsion Test Facilitates Diagnosis of Pelvic Floor Outlet Obstruction </a:t>
            </a:r>
          </a:p>
          <a:p>
            <a:pPr algn="r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200" b="1" i="1">
                <a:solidFill>
                  <a:schemeClr val="tx2"/>
                </a:solidFill>
              </a:rPr>
              <a:t>Due to Nonrelaxing Puborectalis Muscle</a:t>
            </a:r>
            <a:endParaRPr lang="en-US" altLang="en-US" sz="1200" i="1">
              <a:solidFill>
                <a:schemeClr val="tx2"/>
              </a:solidFill>
            </a:endParaRPr>
          </a:p>
          <a:p>
            <a:pPr algn="r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200" i="1">
                <a:solidFill>
                  <a:schemeClr val="tx2"/>
                </a:solidFill>
              </a:rPr>
              <a:t>				James w. Fleshman, M.D., Zeev Dreznik, M.D., Edward Cohen, M.D., Robert D. Fry, M.D., Ira J. Kodner, M.D.</a:t>
            </a:r>
          </a:p>
          <a:p>
            <a:pPr algn="r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200" i="1">
                <a:solidFill>
                  <a:schemeClr val="tx2"/>
                </a:solidFill>
              </a:rPr>
              <a:t>	Dis Colon Rectum 1992;35:1019-1025.</a:t>
            </a:r>
            <a:endParaRPr lang="en-US" altLang="en-US" sz="1200">
              <a:solidFill>
                <a:schemeClr val="tx2"/>
              </a:solidFill>
              <a:latin typeface="VNI-Times" pitchFamily="2" charset="0"/>
            </a:endParaRPr>
          </a:p>
          <a:p>
            <a:pPr>
              <a:lnSpc>
                <a:spcPct val="90000"/>
              </a:lnSpc>
            </a:pPr>
            <a:endParaRPr lang="en-US" altLang="en-US" sz="1200">
              <a:solidFill>
                <a:schemeClr val="tx2"/>
              </a:solidFill>
              <a:latin typeface="VNI-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65175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/>
          <a:lstStyle/>
          <a:p>
            <a:r>
              <a:rPr lang="en-US" altLang="en-US" sz="3200" b="1">
                <a:solidFill>
                  <a:srgbClr val="FF0066"/>
                </a:solidFill>
                <a:latin typeface="VNI-Times" pitchFamily="2" charset="0"/>
              </a:rPr>
              <a:t>NGHIEÄM PHAÙP TOÁNG  BOÙNG</a:t>
            </a:r>
            <a:r>
              <a:rPr lang="en-US" altLang="en-US" sz="3600" b="1">
                <a:latin typeface="VNI-Times" pitchFamily="2" charset="0"/>
              </a:rPr>
              <a:t> </a:t>
            </a:r>
            <a:endParaRPr lang="en-US" altLang="en-US" sz="4000" b="1">
              <a:latin typeface="VNI-Times" pitchFamily="2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524000"/>
            <a:ext cx="7315200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  <a:buClr>
                <a:srgbClr val="FFFF00"/>
              </a:buClr>
            </a:pPr>
            <a:r>
              <a:rPr lang="en-US" altLang="en-US" sz="2400">
                <a:solidFill>
                  <a:srgbClr val="002060"/>
                </a:solidFill>
                <a:latin typeface="VNI-Times" pitchFamily="2" charset="0"/>
              </a:rPr>
              <a:t>Đặt sonde Foley vaøo hậu moân trực traøng bơm 50cc nöôùc vaøo boùng.</a:t>
            </a:r>
          </a:p>
          <a:p>
            <a:pPr>
              <a:lnSpc>
                <a:spcPct val="140000"/>
              </a:lnSpc>
              <a:buClr>
                <a:srgbClr val="FFFF00"/>
              </a:buClr>
            </a:pPr>
            <a:r>
              <a:rPr lang="en-US" altLang="en-US" sz="2400">
                <a:solidFill>
                  <a:srgbClr val="002060"/>
                </a:solidFill>
                <a:latin typeface="VNI-Times" pitchFamily="2" charset="0"/>
              </a:rPr>
              <a:t>Cho bệnh nhaân ngồi treân ghế ñại tiện, rặn trong thời gian 3 phuùt</a:t>
            </a:r>
          </a:p>
          <a:p>
            <a:pPr>
              <a:lnSpc>
                <a:spcPct val="140000"/>
              </a:lnSpc>
              <a:buClr>
                <a:srgbClr val="FFFF00"/>
              </a:buClr>
            </a:pPr>
            <a:r>
              <a:rPr lang="en-US" altLang="en-US" sz="2400">
                <a:solidFill>
                  <a:srgbClr val="002060"/>
                </a:solidFill>
                <a:latin typeface="VNI-Times" pitchFamily="2" charset="0"/>
              </a:rPr>
              <a:t>Tống ñược boùng ra (+)</a:t>
            </a:r>
          </a:p>
          <a:p>
            <a:pPr>
              <a:lnSpc>
                <a:spcPct val="140000"/>
              </a:lnSpc>
              <a:buClr>
                <a:srgbClr val="FFFF00"/>
              </a:buClr>
            </a:pPr>
            <a:r>
              <a:rPr lang="en-US" altLang="en-US" sz="2400">
                <a:solidFill>
                  <a:srgbClr val="002060"/>
                </a:solidFill>
                <a:latin typeface="VNI-Times" pitchFamily="2" charset="0"/>
              </a:rPr>
              <a:t>Khoâng tống đñược boùng (-)</a:t>
            </a:r>
          </a:p>
          <a:p>
            <a:pPr>
              <a:lnSpc>
                <a:spcPct val="140000"/>
              </a:lnSpc>
            </a:pPr>
            <a:endParaRPr lang="en-US" altLang="en-US" sz="700" b="1" i="1">
              <a:solidFill>
                <a:srgbClr val="00FF00"/>
              </a:solidFill>
            </a:endParaRPr>
          </a:p>
          <a:p>
            <a:pPr algn="r">
              <a:lnSpc>
                <a:spcPct val="80000"/>
              </a:lnSpc>
              <a:buFontTx/>
              <a:buNone/>
            </a:pPr>
            <a:endParaRPr lang="en-US" altLang="en-US" sz="1000" b="1" i="1">
              <a:solidFill>
                <a:srgbClr val="00FF00"/>
              </a:solidFill>
            </a:endParaRPr>
          </a:p>
          <a:p>
            <a:pPr algn="r">
              <a:lnSpc>
                <a:spcPct val="80000"/>
              </a:lnSpc>
              <a:buFontTx/>
              <a:buNone/>
            </a:pPr>
            <a:endParaRPr lang="en-US" altLang="en-US" sz="1000" i="1">
              <a:solidFill>
                <a:srgbClr val="FFFF00"/>
              </a:solidFill>
            </a:endParaRPr>
          </a:p>
          <a:p>
            <a:pPr algn="r">
              <a:lnSpc>
                <a:spcPct val="80000"/>
              </a:lnSpc>
              <a:buFontTx/>
              <a:buNone/>
            </a:pPr>
            <a:endParaRPr lang="en-US" altLang="en-US" sz="1000" i="1">
              <a:solidFill>
                <a:srgbClr val="FFFF00"/>
              </a:solidFill>
            </a:endParaRPr>
          </a:p>
          <a:p>
            <a:pPr algn="r">
              <a:lnSpc>
                <a:spcPct val="80000"/>
              </a:lnSpc>
              <a:buFontTx/>
              <a:buNone/>
            </a:pPr>
            <a:endParaRPr lang="en-US" altLang="en-US" sz="1000" i="1">
              <a:solidFill>
                <a:srgbClr val="FFFF00"/>
              </a:solidFill>
            </a:endParaRPr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altLang="en-US" sz="1400" i="1">
                <a:solidFill>
                  <a:srgbClr val="FF0000"/>
                </a:solidFill>
              </a:rPr>
              <a:t>Balloon Expulsion Test Facilitates Diagnosis of Pelvic Floor Outlet Obstruction </a:t>
            </a:r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altLang="en-US" sz="1400" i="1">
                <a:solidFill>
                  <a:srgbClr val="FF0000"/>
                </a:solidFill>
              </a:rPr>
              <a:t>Due to Nonrelaxing Puborectalis Muscle</a:t>
            </a:r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altLang="en-US" sz="1400" i="1">
                <a:solidFill>
                  <a:srgbClr val="FF0000"/>
                </a:solidFill>
              </a:rPr>
              <a:t>				James w. Fleshman, M.D., Zeev Dreznik, M.D., Edward Cohen, M.D., Robert D. Fry, M.D., Ira J. Kodner, M.D.</a:t>
            </a:r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altLang="en-US" sz="1400" i="1">
                <a:solidFill>
                  <a:srgbClr val="FF0000"/>
                </a:solidFill>
              </a:rPr>
              <a:t>	Dis Colon Rectum 1992;35:1019-1025.</a:t>
            </a:r>
            <a:endParaRPr lang="en-US" altLang="en-US" sz="1400">
              <a:solidFill>
                <a:srgbClr val="FF0000"/>
              </a:solidFill>
              <a:latin typeface="VNI-Times" pitchFamily="2" charset="0"/>
            </a:endParaRPr>
          </a:p>
          <a:p>
            <a:pPr>
              <a:lnSpc>
                <a:spcPct val="80000"/>
              </a:lnSpc>
            </a:pPr>
            <a:endParaRPr lang="en-US" altLang="en-US" sz="1400">
              <a:solidFill>
                <a:srgbClr val="FF0000"/>
              </a:solidFill>
              <a:latin typeface="VNI-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47333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6"/>
          <p:cNvSpPr txBox="1">
            <a:spLocks noChangeArrowheads="1"/>
          </p:cNvSpPr>
          <p:nvPr/>
        </p:nvSpPr>
        <p:spPr bwMode="auto">
          <a:xfrm>
            <a:off x="2057400" y="685800"/>
            <a:ext cx="548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>
                <a:solidFill>
                  <a:srgbClr val="FF0000"/>
                </a:solidFill>
              </a:rPr>
              <a:t>NGHIỆM PHÁP TỐNG BÓNG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144000" cy="46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9388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B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800"/>
            <a:ext cx="517842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6"/>
          <p:cNvSpPr txBox="1">
            <a:spLocks noChangeArrowheads="1"/>
          </p:cNvSpPr>
          <p:nvPr/>
        </p:nvSpPr>
        <p:spPr bwMode="auto">
          <a:xfrm>
            <a:off x="2057400" y="685800"/>
            <a:ext cx="548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>
                <a:solidFill>
                  <a:srgbClr val="FF0000"/>
                </a:solidFill>
              </a:rPr>
              <a:t>NGHIỆM PHÁP TỐNG BÓNG </a:t>
            </a:r>
          </a:p>
        </p:txBody>
      </p:sp>
    </p:spTree>
    <p:extLst>
      <p:ext uri="{BB962C8B-B14F-4D97-AF65-F5344CB8AC3E}">
        <p14:creationId xmlns:p14="http://schemas.microsoft.com/office/powerpoint/2010/main" val="420633100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74638"/>
            <a:ext cx="6858000" cy="639762"/>
          </a:xfrm>
        </p:spPr>
        <p:txBody>
          <a:bodyPr>
            <a:normAutofit fontScale="90000"/>
          </a:bodyPr>
          <a:lstStyle/>
          <a:p>
            <a:r>
              <a:rPr lang="en-US" altLang="en-US" sz="3600" b="1">
                <a:latin typeface="VNI-Times" pitchFamily="2" charset="0"/>
              </a:rPr>
              <a:t>CAÄN LAÂM SAØNG</a:t>
            </a:r>
            <a:br>
              <a:rPr lang="en-US" altLang="en-US" sz="3600" b="1">
                <a:latin typeface="VNI-Times" pitchFamily="2" charset="0"/>
              </a:rPr>
            </a:br>
            <a:r>
              <a:rPr lang="en-US" altLang="en-US" sz="2800" b="1">
                <a:solidFill>
                  <a:srgbClr val="00FF99"/>
                </a:solidFill>
                <a:latin typeface="VNI-Times" pitchFamily="2" charset="0"/>
              </a:rPr>
              <a:t>DEFECOGRAPHY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95400"/>
            <a:ext cx="5029200" cy="51816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en-US" sz="1600" b="1">
                <a:solidFill>
                  <a:schemeClr val="bg2">
                    <a:lumMod val="25000"/>
                  </a:schemeClr>
                </a:solidFill>
                <a:latin typeface="VNI-Times" pitchFamily="2" charset="0"/>
              </a:rPr>
              <a:t>HAÄU MOÂN KHOÂNG MÔÛ </a:t>
            </a:r>
            <a:r>
              <a:rPr lang="en-US" altLang="en-US" sz="1600" b="1">
                <a:latin typeface="VNI-Times" pitchFamily="2" charset="0"/>
              </a:rPr>
              <a:t>ÑEÅ TOÁNG PHAÂN KHI RAËN </a:t>
            </a:r>
          </a:p>
          <a:p>
            <a:pPr>
              <a:lnSpc>
                <a:spcPct val="140000"/>
              </a:lnSpc>
            </a:pPr>
            <a:r>
              <a:rPr lang="en-US" altLang="en-US" sz="1600" b="1">
                <a:solidFill>
                  <a:srgbClr val="66FFFF"/>
                </a:solidFill>
                <a:latin typeface="VNI-Times" pitchFamily="2" charset="0"/>
              </a:rPr>
              <a:t>KHOÂNG TOÁNG  HEÁT 2/ 3 BARIUM TRONG TRÖÏC TRAØNG 30 GIAÂY RAËN TOÁI ÑA</a:t>
            </a:r>
            <a:r>
              <a:rPr lang="en-US" altLang="en-US" sz="1600" b="1">
                <a:latin typeface="VNI-Times" pitchFamily="2" charset="0"/>
              </a:rPr>
              <a:t> </a:t>
            </a:r>
          </a:p>
          <a:p>
            <a:pPr>
              <a:lnSpc>
                <a:spcPct val="140000"/>
              </a:lnSpc>
            </a:pPr>
            <a:endParaRPr lang="en-US" altLang="en-US" sz="1600" b="1">
              <a:latin typeface="VNI-Times" pitchFamily="2" charset="0"/>
            </a:endParaRPr>
          </a:p>
          <a:p>
            <a:pPr>
              <a:lnSpc>
                <a:spcPct val="140000"/>
              </a:lnSpc>
            </a:pPr>
            <a:r>
              <a:rPr lang="en-US" altLang="en-US" sz="1600" b="1">
                <a:latin typeface="VNI-Times" pitchFamily="2" charset="0"/>
              </a:rPr>
              <a:t>GOÙC ÑOÙNG  </a:t>
            </a:r>
            <a:r>
              <a:rPr lang="en-US" altLang="en-US" sz="1600" b="1">
                <a:solidFill>
                  <a:srgbClr val="00FF99"/>
                </a:solidFill>
                <a:latin typeface="VNI-Times" pitchFamily="2" charset="0"/>
              </a:rPr>
              <a:t>( Co thaét cô Mu –TT )</a:t>
            </a:r>
            <a:r>
              <a:rPr lang="en-US" altLang="en-US" sz="1600" b="1">
                <a:latin typeface="VNI-Times" pitchFamily="2" charset="0"/>
              </a:rPr>
              <a:t>  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en-US" sz="1600" b="1">
                <a:latin typeface="VNI-Times" pitchFamily="2" charset="0"/>
              </a:rPr>
              <a:t>       GOÙC MÔÛ </a:t>
            </a:r>
            <a:r>
              <a:rPr lang="en-US" altLang="en-US" sz="1600" b="1">
                <a:solidFill>
                  <a:srgbClr val="00FF99"/>
                </a:solidFill>
                <a:latin typeface="VNI-Times" pitchFamily="2" charset="0"/>
              </a:rPr>
              <a:t>( Co thaét cô Mu –TT + cô voøng ngoaøi ) </a:t>
            </a:r>
            <a:endParaRPr lang="en-US" altLang="en-US" sz="1600" b="1">
              <a:latin typeface="VNI-Times" pitchFamily="2" charset="0"/>
            </a:endParaRP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endParaRPr lang="en-US" altLang="en-US" sz="1600" b="1">
              <a:latin typeface="VNI-Times" pitchFamily="2" charset="0"/>
            </a:endParaRP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endParaRPr lang="en-US" altLang="en-US" sz="1600" b="1">
              <a:latin typeface="VNI-Times" pitchFamily="2" charset="0"/>
            </a:endParaRPr>
          </a:p>
          <a:p>
            <a:pPr>
              <a:lnSpc>
                <a:spcPct val="140000"/>
              </a:lnSpc>
            </a:pPr>
            <a:r>
              <a:rPr lang="en-US" altLang="en-US" sz="1600" b="1">
                <a:latin typeface="VNI-Times" pitchFamily="2" charset="0"/>
              </a:rPr>
              <a:t>TOÅN  THÖÔNG KEØM : RECTOCELE 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en-US" sz="1600" b="1">
                <a:latin typeface="VNI-Times" pitchFamily="2" charset="0"/>
              </a:rPr>
              <a:t>	        LOÀNG TRÖÏC TRAØNG HAÄU MOÂN</a:t>
            </a:r>
            <a:r>
              <a:rPr lang="en-US" altLang="en-US" sz="2000">
                <a:latin typeface="VNI-Times" pitchFamily="2" charset="0"/>
              </a:rPr>
              <a:t> </a:t>
            </a:r>
          </a:p>
          <a:p>
            <a:pPr lvl="1">
              <a:lnSpc>
                <a:spcPct val="140000"/>
              </a:lnSpc>
            </a:pPr>
            <a:endParaRPr lang="en-US" altLang="en-US" sz="1800">
              <a:latin typeface="VNI-Times" pitchFamily="2" charset="0"/>
            </a:endParaRPr>
          </a:p>
          <a:p>
            <a:pPr>
              <a:lnSpc>
                <a:spcPct val="80000"/>
              </a:lnSpc>
            </a:pPr>
            <a:endParaRPr lang="en-US" altLang="en-US" sz="2000">
              <a:latin typeface="VNI-Times" pitchFamily="2" charset="0"/>
            </a:endParaRPr>
          </a:p>
        </p:txBody>
      </p:sp>
      <p:graphicFrame>
        <p:nvGraphicFramePr>
          <p:cNvPr id="8197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5105400" y="1447800"/>
          <a:ext cx="40386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4495238" imgH="2962689" progId="Paint.Picture">
                  <p:embed/>
                </p:oleObj>
              </mc:Choice>
              <mc:Fallback>
                <p:oleObj name="Bitmap Image" r:id="rId3" imgW="4495238" imgH="296268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447800"/>
                        <a:ext cx="40386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663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576"/>
            <a:ext cx="8534400" cy="12954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lvl="0" algn="ctr"/>
            <a:r>
              <a:rPr lang="en-US" sz="4000"/>
              <a:t>Rối loạn hiệp đồng vận động </a:t>
            </a:r>
            <a:br>
              <a:rPr lang="en-US" sz="4000"/>
            </a:br>
            <a:r>
              <a:rPr lang="en-US" sz="4000"/>
              <a:t>cơ sàn chậu </a:t>
            </a:r>
            <a:endParaRPr lang="vi-VN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839200" cy="472440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800" b="1"/>
              <a:t>Preston and Lennard-Jones</a:t>
            </a:r>
            <a:r>
              <a:rPr lang="en-US" sz="2800" b="1" baseline="30000"/>
              <a:t> </a:t>
            </a:r>
            <a:r>
              <a:rPr lang="en-US" sz="2800" b="1"/>
              <a:t>(1985) lần đầu tiên dùng thuật ngữ </a:t>
            </a:r>
            <a:r>
              <a:rPr lang="en-US" sz="2800" b="1" i="1"/>
              <a:t>anismus </a:t>
            </a:r>
            <a:r>
              <a:rPr lang="en-US" sz="2800" b="1"/>
              <a:t> để mô tả sự co thắt bất th</a:t>
            </a:r>
            <a:r>
              <a:rPr lang="vi-VN" sz="2800" b="1"/>
              <a:t>ườn</a:t>
            </a:r>
            <a:r>
              <a:rPr lang="en-US" sz="2800" b="1"/>
              <a:t>g của hậu môn khi bệnh nhân cố gắng đại tiện thời gian tình trạng táo bón</a:t>
            </a:r>
            <a:endParaRPr lang="en-US" sz="2800" b="1" i="1"/>
          </a:p>
          <a:p>
            <a:r>
              <a:rPr lang="en-US" sz="3200"/>
              <a:t>Nhiều thuật ngữ khác cũng </a:t>
            </a:r>
            <a:r>
              <a:rPr lang="vi-VN" sz="3200"/>
              <a:t>đượ</a:t>
            </a:r>
            <a:r>
              <a:rPr lang="en-US" sz="3200"/>
              <a:t>c dùng để mô tả tình trạng này: </a:t>
            </a:r>
          </a:p>
          <a:p>
            <a:pPr lvl="1"/>
            <a:r>
              <a:rPr lang="en-US" sz="3000"/>
              <a:t>Anismus				</a:t>
            </a:r>
            <a:r>
              <a:rPr lang="en-US" sz="3000">
                <a:solidFill>
                  <a:srgbClr val="00B050"/>
                </a:solidFill>
              </a:rPr>
              <a:t>co thắt cơ hậu môn</a:t>
            </a:r>
            <a:r>
              <a:rPr lang="en-US" sz="3000"/>
              <a:t> </a:t>
            </a:r>
          </a:p>
          <a:p>
            <a:pPr lvl="1"/>
            <a:r>
              <a:rPr lang="en-US" sz="3200"/>
              <a:t>Pelvic floor dyssynergia  	</a:t>
            </a:r>
            <a:r>
              <a:rPr lang="en-US" sz="3200">
                <a:solidFill>
                  <a:srgbClr val="00B050"/>
                </a:solidFill>
              </a:rPr>
              <a:t>rối loạn hiệp đồng vận động cơ </a:t>
            </a:r>
          </a:p>
          <a:p>
            <a:pPr marL="393192" lvl="1" indent="0">
              <a:buNone/>
            </a:pPr>
            <a:r>
              <a:rPr lang="en-US" sz="3200">
                <a:solidFill>
                  <a:srgbClr val="00B050"/>
                </a:solidFill>
              </a:rPr>
              <a:t>					sàn chậu</a:t>
            </a:r>
            <a:r>
              <a:rPr lang="en-US" sz="3200"/>
              <a:t> </a:t>
            </a:r>
          </a:p>
          <a:p>
            <a:pPr lvl="1"/>
            <a:r>
              <a:rPr lang="en-US" sz="3200"/>
              <a:t>Obstructive defecation 		</a:t>
            </a:r>
            <a:r>
              <a:rPr lang="en-US" sz="3200">
                <a:solidFill>
                  <a:srgbClr val="00B050"/>
                </a:solidFill>
              </a:rPr>
              <a:t>đại tiện tắc nghẽn</a:t>
            </a:r>
          </a:p>
          <a:p>
            <a:pPr lvl="1"/>
            <a:r>
              <a:rPr lang="en-US" sz="3200"/>
              <a:t>Paradoxical puborectalis contraction	</a:t>
            </a:r>
            <a:r>
              <a:rPr lang="en-US" sz="3200">
                <a:solidFill>
                  <a:srgbClr val="00B050"/>
                </a:solidFill>
              </a:rPr>
              <a:t>co thắt nghịch th</a:t>
            </a:r>
            <a:r>
              <a:rPr lang="vi-VN" sz="3200">
                <a:solidFill>
                  <a:srgbClr val="00B050"/>
                </a:solidFill>
              </a:rPr>
              <a:t>ườn</a:t>
            </a:r>
            <a:r>
              <a:rPr lang="en-US" sz="3200">
                <a:solidFill>
                  <a:srgbClr val="00B050"/>
                </a:solidFill>
              </a:rPr>
              <a:t>g cơ </a:t>
            </a:r>
          </a:p>
          <a:p>
            <a:pPr marL="393192" lvl="1" indent="0">
              <a:buNone/>
            </a:pPr>
            <a:r>
              <a:rPr lang="en-US" sz="3200">
                <a:solidFill>
                  <a:srgbClr val="00B050"/>
                </a:solidFill>
              </a:rPr>
              <a:t>						mu trực tràng</a:t>
            </a:r>
            <a:r>
              <a:rPr lang="en-US" sz="3200"/>
              <a:t> </a:t>
            </a:r>
          </a:p>
          <a:p>
            <a:pPr lvl="1"/>
            <a:r>
              <a:rPr lang="en-US" sz="3200"/>
              <a:t>Pelvic outlet obstruction		</a:t>
            </a:r>
            <a:r>
              <a:rPr lang="en-US" sz="3200">
                <a:solidFill>
                  <a:srgbClr val="00B050"/>
                </a:solidFill>
              </a:rPr>
              <a:t>bế tắc </a:t>
            </a:r>
            <a:r>
              <a:rPr lang="vi-VN" sz="3200">
                <a:solidFill>
                  <a:srgbClr val="00B050"/>
                </a:solidFill>
              </a:rPr>
              <a:t>đườn</a:t>
            </a:r>
            <a:r>
              <a:rPr lang="en-US" sz="3200">
                <a:solidFill>
                  <a:srgbClr val="00B050"/>
                </a:solidFill>
              </a:rPr>
              <a:t>g ra sàn chậu</a:t>
            </a:r>
            <a:r>
              <a:rPr lang="en-US" sz="3200"/>
              <a:t> </a:t>
            </a:r>
          </a:p>
          <a:p>
            <a:pPr lvl="1"/>
            <a:r>
              <a:rPr lang="en-US" sz="3200"/>
              <a:t>Spastic pelvic floor syndrome 	</a:t>
            </a:r>
            <a:r>
              <a:rPr lang="en-US" sz="3200">
                <a:solidFill>
                  <a:srgbClr val="00B050"/>
                </a:solidFill>
              </a:rPr>
              <a:t>hội chứng co thắt cơ sàn chậu</a:t>
            </a:r>
            <a:r>
              <a:rPr lang="en-US" sz="3200"/>
              <a:t> </a:t>
            </a: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3528759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74638"/>
            <a:ext cx="6553200" cy="792162"/>
          </a:xfrm>
        </p:spPr>
        <p:txBody>
          <a:bodyPr>
            <a:normAutofit fontScale="90000"/>
          </a:bodyPr>
          <a:lstStyle/>
          <a:p>
            <a:r>
              <a:rPr lang="en-US" altLang="en-US" sz="3200" b="1">
                <a:latin typeface="VNI-Times" pitchFamily="2" charset="0"/>
              </a:rPr>
              <a:t>CAÄN LAÂM SAØNG</a:t>
            </a:r>
            <a:br>
              <a:rPr lang="en-US" altLang="en-US" sz="3200" b="1">
                <a:latin typeface="VNI-Times" pitchFamily="2" charset="0"/>
              </a:rPr>
            </a:br>
            <a:r>
              <a:rPr lang="en-US" altLang="en-US" sz="2400" b="1">
                <a:solidFill>
                  <a:srgbClr val="00FF99"/>
                </a:solidFill>
                <a:latin typeface="VNI-Times" pitchFamily="2" charset="0"/>
              </a:rPr>
              <a:t>DEFECOGRAPHY</a:t>
            </a:r>
          </a:p>
        </p:txBody>
      </p:sp>
      <p:pic>
        <p:nvPicPr>
          <p:cNvPr id="9220" name="Picture 4" descr="WIDE AND NARROW ANGL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781800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1371600" y="6400800"/>
            <a:ext cx="6172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99FF66"/>
                </a:solidFill>
                <a:latin typeface="VNI-Times" pitchFamily="2" charset="0"/>
              </a:rPr>
              <a:t>                GOÙC MÔÛ                                    GOÙC ÑOÙNG  </a:t>
            </a:r>
          </a:p>
        </p:txBody>
      </p:sp>
      <p:pic>
        <p:nvPicPr>
          <p:cNvPr id="9242" name="ANISMUS WIDE ANGLE.mpg">
            <a:hlinkClick r:id="" action="ppaction://media"/>
          </p:cNvPr>
          <p:cNvPicPr>
            <a:picLocks noGrp="1" noRot="1" noChangeAspect="1" noChangeArrowheads="1"/>
          </p:cNvPicPr>
          <p:nvPr>
            <p:ph sz="half" idx="2"/>
            <a:vide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4114800"/>
            <a:ext cx="3352800" cy="2286000"/>
          </a:xfrm>
        </p:spPr>
      </p:pic>
      <p:pic>
        <p:nvPicPr>
          <p:cNvPr id="9243" name="ANISMUS NARROW ANGLE.mpg">
            <a:hlinkClick r:id="" action="ppaction://media"/>
          </p:cNvPr>
          <p:cNvPicPr>
            <a:picLocks noGrp="1" noRot="1" noChangeAspect="1" noChangeArrowheads="1"/>
          </p:cNvPicPr>
          <p:nvPr>
            <p:ph sz="half" idx="1"/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4114800"/>
            <a:ext cx="3352800" cy="2286000"/>
          </a:xfrm>
        </p:spPr>
      </p:pic>
    </p:spTree>
    <p:extLst>
      <p:ext uri="{BB962C8B-B14F-4D97-AF65-F5344CB8AC3E}">
        <p14:creationId xmlns:p14="http://schemas.microsoft.com/office/powerpoint/2010/main" val="21449752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4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24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43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24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r>
              <a:rPr lang="en-US" altLang="en-US" sz="3200" b="1">
                <a:latin typeface="VNI-Times" pitchFamily="2" charset="0"/>
              </a:rPr>
              <a:t>CAÄN LAÂM SAØNG</a:t>
            </a:r>
            <a:br>
              <a:rPr lang="en-US" altLang="en-US" sz="3200" b="1">
                <a:latin typeface="VNI-Times" pitchFamily="2" charset="0"/>
              </a:rPr>
            </a:br>
            <a:r>
              <a:rPr lang="en-US" altLang="en-US" sz="2800" b="1">
                <a:solidFill>
                  <a:srgbClr val="00FF99"/>
                </a:solidFill>
                <a:latin typeface="VNI-Times" pitchFamily="2" charset="0"/>
              </a:rPr>
              <a:t>ÑIEÄN CÔ – CÔ MU TRÖÏC TRAØNG</a:t>
            </a:r>
            <a:r>
              <a:rPr lang="en-US" altLang="en-US" sz="3200" b="1">
                <a:latin typeface="VNI-Times" pitchFamily="2" charset="0"/>
              </a:rPr>
              <a:t> </a:t>
            </a:r>
            <a:endParaRPr lang="en-US" altLang="en-US" sz="2400" b="1">
              <a:solidFill>
                <a:srgbClr val="00FF99"/>
              </a:solidFill>
              <a:latin typeface="VNI-Times" pitchFamily="2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>
                <a:latin typeface="VNI-Times" pitchFamily="2" charset="0"/>
              </a:rPr>
              <a:t>KHI RAËN ÑIEÄN CÔ &gt; 2,5µV </a:t>
            </a:r>
          </a:p>
          <a:p>
            <a:pPr>
              <a:buFont typeface="Wingdings" pitchFamily="2" charset="2"/>
              <a:buNone/>
            </a:pPr>
            <a:endParaRPr lang="en-US" altLang="en-US" sz="2400">
              <a:latin typeface="VNI-Times" pitchFamily="2" charset="0"/>
            </a:endParaRPr>
          </a:p>
          <a:p>
            <a:pPr>
              <a:buFont typeface="Wingdings" pitchFamily="2" charset="2"/>
              <a:buNone/>
            </a:pPr>
            <a:endParaRPr lang="en-US" altLang="en-US" sz="2400">
              <a:latin typeface="VNI-Times" pitchFamily="2" charset="0"/>
            </a:endParaRPr>
          </a:p>
        </p:txBody>
      </p:sp>
      <p:graphicFrame>
        <p:nvGraphicFramePr>
          <p:cNvPr id="1229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28600" y="2590800"/>
          <a:ext cx="4191000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3914286" imgH="2715004" progId="Paint.Picture">
                  <p:embed/>
                </p:oleObj>
              </mc:Choice>
              <mc:Fallback>
                <p:oleObj name="Bitmap Image" r:id="rId3" imgW="3914286" imgH="271500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4191000" cy="306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495800" y="2590800"/>
          <a:ext cx="4495800" cy="308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Bitmap Image" r:id="rId5" imgW="3905795" imgH="2676899" progId="Paint.Picture">
                  <p:embed/>
                </p:oleObj>
              </mc:Choice>
              <mc:Fallback>
                <p:oleObj name="Bitmap Image" r:id="rId5" imgW="3905795" imgH="267689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590800"/>
                        <a:ext cx="4495800" cy="308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762000" y="5791200"/>
            <a:ext cx="723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00FF99"/>
                </a:solidFill>
                <a:latin typeface="VNI-Times" pitchFamily="2" charset="0"/>
              </a:rPr>
              <a:t>           BÌNH THÖÔØNG 			                      ANISMUS </a:t>
            </a:r>
          </a:p>
        </p:txBody>
      </p:sp>
    </p:spTree>
    <p:extLst>
      <p:ext uri="{BB962C8B-B14F-4D97-AF65-F5344CB8AC3E}">
        <p14:creationId xmlns:p14="http://schemas.microsoft.com/office/powerpoint/2010/main" val="37424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533400"/>
            <a:ext cx="6400800" cy="411162"/>
          </a:xfrm>
        </p:spPr>
        <p:txBody>
          <a:bodyPr>
            <a:normAutofit fontScale="90000"/>
          </a:bodyPr>
          <a:lstStyle/>
          <a:p>
            <a:r>
              <a:rPr lang="en-US" altLang="en-US" sz="3200" b="1">
                <a:latin typeface="VNI-Times" pitchFamily="2" charset="0"/>
              </a:rPr>
              <a:t>CAÄN LAÂM SAØNG</a:t>
            </a:r>
            <a:br>
              <a:rPr lang="en-US" altLang="en-US" sz="3200" b="1">
                <a:latin typeface="VNI-Times" pitchFamily="2" charset="0"/>
              </a:rPr>
            </a:br>
            <a:r>
              <a:rPr lang="en-US" altLang="en-US" sz="2800" b="1">
                <a:solidFill>
                  <a:srgbClr val="00FF99"/>
                </a:solidFill>
                <a:latin typeface="VNI-Times" pitchFamily="2" charset="0"/>
              </a:rPr>
              <a:t>AÙP LÖCÏ HAÄU MOÂN</a:t>
            </a:r>
            <a:r>
              <a:rPr lang="en-US" altLang="en-US" sz="3200" b="1">
                <a:latin typeface="VNI-Times" pitchFamily="2" charset="0"/>
              </a:rPr>
              <a:t> </a:t>
            </a:r>
            <a:endParaRPr lang="en-US" altLang="en-US" sz="2800" b="1">
              <a:solidFill>
                <a:srgbClr val="00FF99"/>
              </a:solidFill>
              <a:latin typeface="VNI-Times" pitchFamily="2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8839200" cy="5562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000" b="1">
                <a:latin typeface="VNI-Times" pitchFamily="2" charset="0"/>
              </a:rPr>
              <a:t>AÙP LÖÏC HAÄU MOÂN LUÙC RAËN &gt; </a:t>
            </a:r>
            <a:r>
              <a:rPr lang="en-US" altLang="en-US" sz="2000" b="1">
                <a:solidFill>
                  <a:srgbClr val="99FF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>
                <a:latin typeface="VNI-Times" pitchFamily="2" charset="0"/>
                <a:cs typeface="Times New Roman" pitchFamily="18" charset="0"/>
              </a:rPr>
              <a:t>AÙP LÖÏC NGHÆ (20-40 cm H </a:t>
            </a:r>
            <a:r>
              <a:rPr lang="en-US" altLang="en-US" sz="2000" b="1" baseline="-25000">
                <a:latin typeface="VNI-Times" pitchFamily="2" charset="0"/>
                <a:cs typeface="Times New Roman" pitchFamily="18" charset="0"/>
              </a:rPr>
              <a:t>2 </a:t>
            </a:r>
            <a:r>
              <a:rPr lang="en-US" altLang="en-US" sz="2000" b="1">
                <a:latin typeface="VNI-Times" pitchFamily="2" charset="0"/>
                <a:cs typeface="Times New Roman" pitchFamily="18" charset="0"/>
              </a:rPr>
              <a:t>O )  </a:t>
            </a:r>
            <a:endParaRPr lang="en-US" altLang="en-US" sz="2000" b="1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838200" y="6315075"/>
            <a:ext cx="784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latin typeface="VNI-Times" pitchFamily="2" charset="0"/>
              </a:rPr>
              <a:t>               BÌNH THÖÔØNG                                                     ANISMUS </a:t>
            </a:r>
          </a:p>
        </p:txBody>
      </p:sp>
      <p:pic>
        <p:nvPicPr>
          <p:cNvPr id="15369" name="Picture 9" descr="Anal Manometry Norm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52600"/>
            <a:ext cx="4419600" cy="426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72" name="Picture 12" descr="anal manometry anismus choose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52600"/>
            <a:ext cx="4648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91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74638"/>
            <a:ext cx="7010400" cy="639762"/>
          </a:xfrm>
        </p:spPr>
        <p:txBody>
          <a:bodyPr>
            <a:normAutofit/>
          </a:bodyPr>
          <a:lstStyle/>
          <a:p>
            <a:r>
              <a:rPr lang="en-US" altLang="en-US" sz="3200" b="1">
                <a:solidFill>
                  <a:srgbClr val="FF0000"/>
                </a:solidFill>
                <a:latin typeface="VNI-Times" pitchFamily="2" charset="0"/>
              </a:rPr>
              <a:t>ÑOÄ CHÍNH XAÙC CAÙC TEST </a:t>
            </a:r>
          </a:p>
        </p:txBody>
      </p:sp>
      <p:pic>
        <p:nvPicPr>
          <p:cNvPr id="46084" name="Picture 4" descr="Accuracy of different test1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55" y="914400"/>
            <a:ext cx="7696633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990600" y="6395472"/>
            <a:ext cx="7391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1200" b="1" i="1">
                <a:solidFill>
                  <a:schemeClr val="tx2">
                    <a:lumMod val="75000"/>
                  </a:schemeClr>
                </a:solidFill>
                <a:latin typeface="VNI-Times" pitchFamily="2" charset="0"/>
              </a:rPr>
              <a:t>Complex Anorectal Disorders . Steven D. Wexner . Springer 2005 . pp 471 </a:t>
            </a:r>
          </a:p>
        </p:txBody>
      </p:sp>
    </p:spTree>
    <p:extLst>
      <p:ext uri="{BB962C8B-B14F-4D97-AF65-F5344CB8AC3E}">
        <p14:creationId xmlns:p14="http://schemas.microsoft.com/office/powerpoint/2010/main" val="151860500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467600" cy="1143000"/>
          </a:xfrm>
        </p:spPr>
        <p:txBody>
          <a:bodyPr/>
          <a:lstStyle/>
          <a:p>
            <a:r>
              <a:rPr lang="en-US" altLang="en-US" sz="3600" b="1">
                <a:latin typeface="VNI-Times" pitchFamily="2" charset="0"/>
              </a:rPr>
              <a:t>CAÄN LAÂM SAØNG</a:t>
            </a:r>
            <a:br>
              <a:rPr lang="en-US" altLang="en-US" sz="3600" b="1">
                <a:latin typeface="VNI-Times" pitchFamily="2" charset="0"/>
              </a:rPr>
            </a:br>
            <a:r>
              <a:rPr lang="en-US" altLang="en-US" sz="2400" b="1">
                <a:solidFill>
                  <a:srgbClr val="00FF99"/>
                </a:solidFill>
                <a:latin typeface="VNI-Times" pitchFamily="2" charset="0"/>
              </a:rPr>
              <a:t>ÑO AÙP LÖCÏ HAÄU MOÂN : </a:t>
            </a:r>
            <a:r>
              <a:rPr lang="en-US" altLang="en-US" sz="2400" b="1">
                <a:solidFill>
                  <a:srgbClr val="66FFFF"/>
                </a:solidFill>
                <a:latin typeface="VNI-Times" pitchFamily="2" charset="0"/>
              </a:rPr>
              <a:t>NGHÆ – NHÍU – RAËN </a:t>
            </a:r>
            <a:endParaRPr lang="en-US" altLang="en-US" sz="2400" b="1">
              <a:solidFill>
                <a:srgbClr val="00FF99"/>
              </a:solidFill>
              <a:latin typeface="VNI-Times" pitchFamily="2" charset="0"/>
            </a:endParaRPr>
          </a:p>
        </p:txBody>
      </p:sp>
      <p:pic>
        <p:nvPicPr>
          <p:cNvPr id="38916" name="Picture 4" descr="Ball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05000"/>
            <a:ext cx="54102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133600" y="5791200"/>
            <a:ext cx="525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  <a:latin typeface="VNI-Times" pitchFamily="2" charset="0"/>
              </a:rPr>
              <a:t>               ÑAÀU DOØ ÑO AÙP LÖÏC HAÄU MOÂN </a:t>
            </a:r>
          </a:p>
        </p:txBody>
      </p:sp>
    </p:spTree>
    <p:extLst>
      <p:ext uri="{BB962C8B-B14F-4D97-AF65-F5344CB8AC3E}">
        <p14:creationId xmlns:p14="http://schemas.microsoft.com/office/powerpoint/2010/main" val="1463368749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74638"/>
            <a:ext cx="6858000" cy="411162"/>
          </a:xfrm>
        </p:spPr>
        <p:txBody>
          <a:bodyPr>
            <a:normAutofit fontScale="90000"/>
          </a:bodyPr>
          <a:lstStyle/>
          <a:p>
            <a:r>
              <a:rPr lang="en-US" altLang="en-US" sz="3600" b="1">
                <a:solidFill>
                  <a:srgbClr val="99FF66"/>
                </a:solidFill>
                <a:latin typeface="VNI-Times" pitchFamily="2" charset="0"/>
              </a:rPr>
              <a:t>MAÙY KÍCH ÑIEÄN</a:t>
            </a:r>
          </a:p>
        </p:txBody>
      </p:sp>
      <p:pic>
        <p:nvPicPr>
          <p:cNvPr id="40963" name="Picture 3" descr="e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318293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457200" y="6096000"/>
            <a:ext cx="304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  <a:latin typeface="VNI-Times" pitchFamily="2" charset="0"/>
              </a:rPr>
              <a:t>       MAÙY KÍCH ÑIEÄN </a:t>
            </a:r>
          </a:p>
        </p:txBody>
      </p:sp>
      <p:pic>
        <p:nvPicPr>
          <p:cNvPr id="40965" name="Picture 5" descr="Anal Probe +DSC_62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71600"/>
            <a:ext cx="46482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4191000" y="5276850"/>
            <a:ext cx="434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  <a:latin typeface="VNI-Times" pitchFamily="2" charset="0"/>
              </a:rPr>
              <a:t>                 ÑAÀU DOØ KÍCH ÑIEÄN </a:t>
            </a:r>
          </a:p>
        </p:txBody>
      </p:sp>
    </p:spTree>
    <p:extLst>
      <p:ext uri="{BB962C8B-B14F-4D97-AF65-F5344CB8AC3E}">
        <p14:creationId xmlns:p14="http://schemas.microsoft.com/office/powerpoint/2010/main" val="2263175264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825" y="304800"/>
            <a:ext cx="6781800" cy="6858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Đo áp lực hậu môn độ phân giải cao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4450" y="6172200"/>
            <a:ext cx="7239000" cy="6096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/>
              <a:t>Zhao, Y., X. Ren, et al. "High-resolution Anorectal Manometry in the Diagnosis of Functional Defecation Disorder in Patients With Functional Constipation: A Retrospective Cohort Study." </a:t>
            </a:r>
            <a:r>
              <a:rPr lang="en-US" u="sng"/>
              <a:t>J Neurogastroenterol Motil </a:t>
            </a:r>
            <a:r>
              <a:rPr lang="en-US" b="1" u="sng"/>
              <a:t>25</a:t>
            </a:r>
            <a:r>
              <a:rPr lang="en-US" u="sng"/>
              <a:t>(2): 250-257.</a:t>
            </a: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083450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347525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825" y="304800"/>
            <a:ext cx="6781800" cy="6858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Đo áp lực hậu môn độ phân giải cao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4450" y="6172200"/>
            <a:ext cx="7239000" cy="6096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/>
              <a:t>Zhao, Y., X. Ren, et al. "High-resolution Anorectal Manometry in the Diagnosis of Functional Defecation Disorder in Patients With Functional Constipation: A Retrospective Cohort Study." </a:t>
            </a:r>
            <a:r>
              <a:rPr lang="en-US" u="sng"/>
              <a:t>J Neurogastroenterol Motil </a:t>
            </a:r>
            <a:r>
              <a:rPr lang="en-US" b="1" u="sng"/>
              <a:t>25</a:t>
            </a:r>
            <a:r>
              <a:rPr lang="en-US" u="sng"/>
              <a:t>(2): 250-257.</a:t>
            </a: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066800"/>
            <a:ext cx="8625906" cy="503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374913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825" y="304800"/>
            <a:ext cx="6781800" cy="6858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Đo áp lực hậu môn độ phân giải cao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4450" y="6172200"/>
            <a:ext cx="72390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Rao, S. S. and T. Patcharatrakul "Diagnosis and Treatment of Dyssynergic Defecation." </a:t>
            </a:r>
            <a:r>
              <a:rPr lang="en-US" u="sng"/>
              <a:t>J Neurogastroenterol Motil </a:t>
            </a:r>
            <a:r>
              <a:rPr lang="en-US" b="1" u="sng"/>
              <a:t>22</a:t>
            </a:r>
            <a:r>
              <a:rPr lang="en-US" u="sng"/>
              <a:t>(3): 423-35.</a:t>
            </a:r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8" y="1600200"/>
            <a:ext cx="901808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177593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825" y="304800"/>
            <a:ext cx="6781800" cy="6858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Đo áp lực hậu môn độ phân giải cao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4450" y="6172200"/>
            <a:ext cx="72390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Rao, S. S. and T. Patcharatrakul "Diagnosis and Treatment of Dyssynergic Defecation." </a:t>
            </a:r>
            <a:r>
              <a:rPr lang="en-US" u="sng"/>
              <a:t>J Neurogastroenterol Motil </a:t>
            </a:r>
            <a:r>
              <a:rPr lang="en-US" b="1" u="sng"/>
              <a:t>22</a:t>
            </a:r>
            <a:r>
              <a:rPr lang="en-US" u="sng"/>
              <a:t>(3): 423-35.</a:t>
            </a:r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" y="1219200"/>
            <a:ext cx="8959489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4808620"/>
            <a:ext cx="8458200" cy="9063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Loại I</a:t>
            </a:r>
            <a:r>
              <a:rPr lang="en-US"/>
              <a:t>: Áp lực trực tràng đủ mạnh, n</a:t>
            </a:r>
            <a:r>
              <a:rPr lang="vi-VN"/>
              <a:t>hưng</a:t>
            </a:r>
            <a:r>
              <a:rPr lang="en-US"/>
              <a:t> co thắt nghịch th</a:t>
            </a:r>
            <a:r>
              <a:rPr lang="vi-VN"/>
              <a:t>ườn</a:t>
            </a:r>
            <a:r>
              <a:rPr lang="en-US"/>
              <a:t>g của cơ thắt hậu môn </a:t>
            </a:r>
          </a:p>
        </p:txBody>
      </p:sp>
    </p:spTree>
    <p:extLst>
      <p:ext uri="{BB962C8B-B14F-4D97-AF65-F5344CB8AC3E}">
        <p14:creationId xmlns:p14="http://schemas.microsoft.com/office/powerpoint/2010/main" val="175366041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0"/>
            <a:ext cx="7772400" cy="1362456"/>
          </a:xfrm>
        </p:spPr>
        <p:txBody>
          <a:bodyPr/>
          <a:lstStyle/>
          <a:p>
            <a:r>
              <a:rPr lang="en-US"/>
              <a:t>CƠ CHẾ BỆNH SINH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191000"/>
            <a:ext cx="7772400" cy="15097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09479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825" y="304800"/>
            <a:ext cx="6781800" cy="6858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Đo áp lực hậu môn độ phân giải cao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4450" y="6172200"/>
            <a:ext cx="72390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Rao, S. S. and T. Patcharatrakul "Diagnosis and Treatment of Dyssynergic Defecation." </a:t>
            </a:r>
            <a:r>
              <a:rPr lang="en-US" u="sng"/>
              <a:t>J Neurogastroenterol Motil </a:t>
            </a:r>
            <a:r>
              <a:rPr lang="en-US" b="1" u="sng"/>
              <a:t>22</a:t>
            </a:r>
            <a:r>
              <a:rPr lang="en-US" u="sng"/>
              <a:t>(3): 423-35.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4808620"/>
            <a:ext cx="8458200" cy="9063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Loại II</a:t>
            </a:r>
            <a:r>
              <a:rPr lang="en-US"/>
              <a:t>: Áp lực trực tràng không đủ mạnh kèm theo với co thắt nghịch th</a:t>
            </a:r>
            <a:r>
              <a:rPr lang="vi-VN"/>
              <a:t>ườn</a:t>
            </a:r>
            <a:r>
              <a:rPr lang="en-US"/>
              <a:t>g của cơ thắt hậu môn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4870"/>
            <a:ext cx="9144000" cy="363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169377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825" y="304800"/>
            <a:ext cx="6781800" cy="6858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Đo áp lực hậu môn độ phân giải cao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4450" y="6172200"/>
            <a:ext cx="72390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Rao, S. S. and T. Patcharatrakul "Diagnosis and Treatment of Dyssynergic Defecation." </a:t>
            </a:r>
            <a:r>
              <a:rPr lang="en-US" u="sng"/>
              <a:t>J Neurogastroenterol Motil </a:t>
            </a:r>
            <a:r>
              <a:rPr lang="en-US" b="1" u="sng"/>
              <a:t>22</a:t>
            </a:r>
            <a:r>
              <a:rPr lang="en-US" u="sng"/>
              <a:t>(3): 423-35.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4808620"/>
            <a:ext cx="8458200" cy="9063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Loại III</a:t>
            </a:r>
            <a:r>
              <a:rPr lang="en-US"/>
              <a:t>: Áp lực trực tràng đủ mạnh,n</a:t>
            </a:r>
            <a:r>
              <a:rPr lang="vi-VN"/>
              <a:t>hưng</a:t>
            </a:r>
            <a:r>
              <a:rPr lang="en-US"/>
              <a:t> cơ thắt hậu môn không dãn ra hoặc dãn ra không đủ (màu xanh)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331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994735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825" y="304800"/>
            <a:ext cx="6781800" cy="6858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Đo áp lực hậu môn độ phân giải cao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4450" y="6172200"/>
            <a:ext cx="7239000" cy="60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Rao, S. S. and T. Patcharatrakul "Diagnosis and Treatment of Dyssynergic Defecation." </a:t>
            </a:r>
            <a:r>
              <a:rPr lang="en-US" u="sng"/>
              <a:t>J Neurogastroenterol Motil </a:t>
            </a:r>
            <a:r>
              <a:rPr lang="en-US" b="1" u="sng"/>
              <a:t>22</a:t>
            </a:r>
            <a:r>
              <a:rPr lang="en-US" u="sng"/>
              <a:t>(3): 423-35.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4808620"/>
            <a:ext cx="8458200" cy="906379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Loại IV</a:t>
            </a:r>
            <a:r>
              <a:rPr lang="en-US"/>
              <a:t>: Áp lực trực tràng không đủ mạnh, đi kèm với cơ thắt hậu môn không dãn ra hoặc dãn ra không đủ (màu xanh)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" y="1219199"/>
            <a:ext cx="9035716" cy="348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726732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6553200" cy="1143000"/>
          </a:xfrm>
        </p:spPr>
        <p:txBody>
          <a:bodyPr/>
          <a:lstStyle/>
          <a:p>
            <a:r>
              <a:rPr lang="en-US" altLang="en-US">
                <a:solidFill>
                  <a:srgbClr val="FF00FF"/>
                </a:solidFill>
                <a:effectLst/>
              </a:rPr>
              <a:t>MRI defeco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362200"/>
            <a:ext cx="8229600" cy="3352800"/>
          </a:xfrm>
        </p:spPr>
        <p:txBody>
          <a:bodyPr/>
          <a:lstStyle/>
          <a:p>
            <a:pPr algn="just">
              <a:lnSpc>
                <a:spcPct val="130000"/>
              </a:lnSpc>
              <a:buClr>
                <a:srgbClr val="FFFF00"/>
              </a:buClr>
              <a:buFont typeface="Wingdings" pitchFamily="2" charset="2"/>
              <a:buChar char="Ø"/>
            </a:pPr>
            <a:r>
              <a:rPr lang="en-US" altLang="en-US" sz="2400">
                <a:effectLst/>
              </a:rPr>
              <a:t>MRI Dynamic là phương tiện chẩn đoán hình ảnh tốt nhất và̀ có hiệu quả nhất trong chẩn đoán nguyên nhân táo bón do tắc nghẽn đường ra. </a:t>
            </a:r>
          </a:p>
          <a:p>
            <a:pPr algn="just">
              <a:lnSpc>
                <a:spcPct val="130000"/>
              </a:lnSpc>
              <a:buClr>
                <a:srgbClr val="FFFF00"/>
              </a:buClr>
              <a:buFont typeface="Wingdings" pitchFamily="2" charset="2"/>
              <a:buChar char="Ø"/>
            </a:pPr>
            <a:r>
              <a:rPr lang="en-US" altLang="en-US" sz="2400">
                <a:effectLst/>
              </a:rPr>
              <a:t>MRI giúp chúng ta phát hiện các thương tổn kết hợp mà các phương pháp chẩn đoán hình ảnh khác không phát hiện được.</a:t>
            </a:r>
          </a:p>
        </p:txBody>
      </p:sp>
    </p:spTree>
    <p:extLst>
      <p:ext uri="{BB962C8B-B14F-4D97-AF65-F5344CB8AC3E}">
        <p14:creationId xmlns:p14="http://schemas.microsoft.com/office/powerpoint/2010/main" val="2594762457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7467600" cy="1143000"/>
          </a:xfrm>
        </p:spPr>
        <p:txBody>
          <a:bodyPr anchor="ctr">
            <a:normAutofit/>
          </a:bodyPr>
          <a:lstStyle/>
          <a:p>
            <a:r>
              <a:rPr lang="en-US" sz="4000"/>
              <a:t>CHT động học sàn chậu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7162800" cy="4456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583513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Đo bề dày của cơ mu trực tràng lúc nghỉ </a:t>
            </a:r>
          </a:p>
        </p:txBody>
      </p:sp>
    </p:spTree>
    <p:extLst>
      <p:ext uri="{BB962C8B-B14F-4D97-AF65-F5344CB8AC3E}">
        <p14:creationId xmlns:p14="http://schemas.microsoft.com/office/powerpoint/2010/main" val="1945618045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7467600" cy="1143000"/>
          </a:xfrm>
        </p:spPr>
        <p:txBody>
          <a:bodyPr anchor="ctr">
            <a:normAutofit/>
          </a:bodyPr>
          <a:lstStyle/>
          <a:p>
            <a:r>
              <a:rPr lang="en-US" sz="4000"/>
              <a:t>CHT động học sàn chậu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583513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Đo bề dày của cơ mu trực tràng lúc rặn</a:t>
            </a:r>
          </a:p>
        </p:txBody>
      </p:sp>
      <p:pic>
        <p:nvPicPr>
          <p:cNvPr id="16386" name="Picture 2" descr="hinh 17 b ran anism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143000"/>
            <a:ext cx="75438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789580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3124200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04800"/>
            <a:ext cx="3124200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04800"/>
            <a:ext cx="2971800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2971800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971800"/>
            <a:ext cx="2971800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71800"/>
            <a:ext cx="2971800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6" name="Rectangle 11"/>
          <p:cNvSpPr>
            <a:spLocks noChangeArrowheads="1"/>
          </p:cNvSpPr>
          <p:nvPr/>
        </p:nvSpPr>
        <p:spPr bwMode="auto">
          <a:xfrm>
            <a:off x="1447800" y="5562600"/>
            <a:ext cx="7239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002060"/>
                </a:solidFill>
              </a:rPr>
              <a:t>MRI DEFECOGRAPHY</a:t>
            </a:r>
          </a:p>
        </p:txBody>
      </p:sp>
    </p:spTree>
    <p:extLst>
      <p:ext uri="{BB962C8B-B14F-4D97-AF65-F5344CB8AC3E}">
        <p14:creationId xmlns:p14="http://schemas.microsoft.com/office/powerpoint/2010/main" val="3315317758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76200"/>
            <a:ext cx="3962400" cy="1143000"/>
          </a:xfrm>
        </p:spPr>
        <p:txBody>
          <a:bodyPr>
            <a:normAutofit/>
          </a:bodyPr>
          <a:lstStyle/>
          <a:p>
            <a:pPr lvl="0" algn="ctr"/>
            <a:r>
              <a:rPr lang="en-US"/>
              <a:t>TÓM TẮT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91600" cy="44196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3200"/>
              <a:t>Anismus: Rối loạn hiệp đồng các cơ sàn chậu  </a:t>
            </a:r>
          </a:p>
          <a:p>
            <a:pPr algn="just">
              <a:lnSpc>
                <a:spcPct val="150000"/>
              </a:lnSpc>
            </a:pPr>
            <a:r>
              <a:rPr lang="en-US" sz="3200"/>
              <a:t>Tiêu chuẩn chẩn đoán bao gồm: các tiêu chí táo bón chức năng, 2 tiêu chuẩn sinh lý và 1 tiêu chuẩn hình ảnh học </a:t>
            </a:r>
          </a:p>
          <a:p>
            <a:pPr algn="just">
              <a:lnSpc>
                <a:spcPct val="150000"/>
              </a:lnSpc>
            </a:pPr>
            <a:r>
              <a:rPr lang="en-US" sz="3200"/>
              <a:t>Phân loại dựa trên đo áp lực hậu môn-trực tràng độ phân giải cao </a:t>
            </a:r>
          </a:p>
          <a:p>
            <a:pPr algn="just"/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6084533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6400"/>
            <a:ext cx="5880871" cy="3429000"/>
          </a:xfrm>
        </p:spPr>
      </p:pic>
    </p:spTree>
    <p:extLst>
      <p:ext uri="{BB962C8B-B14F-4D97-AF65-F5344CB8AC3E}">
        <p14:creationId xmlns:p14="http://schemas.microsoft.com/office/powerpoint/2010/main" val="315051759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39624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/>
              <a:t>Sinh bệnh học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839200" cy="47244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/>
              <a:t>Lý giải về sinh lý học anismus bao gồm </a:t>
            </a:r>
          </a:p>
          <a:p>
            <a:pPr lvl="1" algn="just">
              <a:lnSpc>
                <a:spcPct val="150000"/>
              </a:lnSpc>
            </a:pPr>
            <a:r>
              <a:rPr lang="en-US"/>
              <a:t>Co thắt nghịch th</a:t>
            </a:r>
            <a:r>
              <a:rPr lang="vi-VN"/>
              <a:t>ườn</a:t>
            </a:r>
            <a:r>
              <a:rPr lang="en-US"/>
              <a:t>g hoặc không dãn ra </a:t>
            </a:r>
            <a:r>
              <a:rPr lang="vi-VN"/>
              <a:t>đượ</a:t>
            </a:r>
            <a:r>
              <a:rPr lang="en-US"/>
              <a:t>c của cơ mu trực tràng khi chủ thể “muốn” đại tiện </a:t>
            </a:r>
          </a:p>
          <a:p>
            <a:pPr lvl="1" algn="just">
              <a:lnSpc>
                <a:spcPct val="150000"/>
              </a:lnSpc>
            </a:pPr>
            <a:r>
              <a:rPr lang="en-US"/>
              <a:t>Cảm giác trực tràng về thể tích, độ đặc của phân bị giảm nên khi lượng phân trong trực tràng nhiều nhưng vẫn không khởi phát quá trình đại tiện </a:t>
            </a:r>
          </a:p>
          <a:p>
            <a:pPr lvl="1" algn="just">
              <a:lnSpc>
                <a:spcPct val="150000"/>
              </a:lnSpc>
            </a:pPr>
            <a:r>
              <a:rPr lang="en-US"/>
              <a:t>Cơ thắt cơ vòng hậu môn một cách nghịch th</a:t>
            </a:r>
            <a:r>
              <a:rPr lang="vi-VN"/>
              <a:t>ườn</a:t>
            </a:r>
            <a:r>
              <a:rPr lang="en-US"/>
              <a:t>g trong quá trình đại tiện</a:t>
            </a:r>
          </a:p>
          <a:p>
            <a:pPr algn="just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30944945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39624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/>
              <a:t>Sinh bệnh học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839200" cy="47244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sz="2400"/>
              <a:t>Nghiên cứu về sinh lý anismus bao gồm </a:t>
            </a:r>
          </a:p>
          <a:p>
            <a:pPr lvl="1" algn="just">
              <a:lnSpc>
                <a:spcPct val="150000"/>
              </a:lnSpc>
            </a:pPr>
            <a:r>
              <a:rPr lang="en-US"/>
              <a:t>Đo áp lực HMTT, </a:t>
            </a:r>
          </a:p>
          <a:p>
            <a:pPr lvl="1" algn="just">
              <a:lnSpc>
                <a:spcPct val="150000"/>
              </a:lnSpc>
            </a:pPr>
            <a:r>
              <a:rPr lang="en-US"/>
              <a:t>Đo phản xạ đại tiện và nghiệm pháp tống bóng </a:t>
            </a:r>
          </a:p>
          <a:p>
            <a:pPr lvl="1" algn="just">
              <a:lnSpc>
                <a:spcPct val="150000"/>
              </a:lnSpc>
            </a:pPr>
            <a:r>
              <a:rPr lang="en-US"/>
              <a:t>Đo điện sinh lý thần kinh của các cơ thắt hậu môn và thần kinh thẹn (đo điện cơ, đo vận động chùm tận cùng thần kinh thẹn) </a:t>
            </a:r>
          </a:p>
          <a:p>
            <a:pPr lvl="1" algn="just">
              <a:lnSpc>
                <a:spcPct val="150000"/>
              </a:lnSpc>
            </a:pPr>
            <a:r>
              <a:rPr lang="en-US"/>
              <a:t>Các kỹ thuật chụp X quang động hay cộng hưởng từ động sàn chậu đã cung cấp sự hiểu biết nhiều hơn và đầy đủ hơn</a:t>
            </a: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19410748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 fontScale="90000"/>
          </a:bodyPr>
          <a:lstStyle/>
          <a:p>
            <a:pPr lvl="0"/>
            <a:r>
              <a:rPr lang="en-US"/>
              <a:t>GÓC HẬU MÔN-TRỰC TRÀNG </a:t>
            </a:r>
            <a:endParaRPr lang="vi-V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852646" cy="541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55583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37171"/>
            <a:ext cx="3962400" cy="160020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lvl="0" algn="ctr"/>
            <a:r>
              <a:rPr lang="en-US" sz="4000"/>
              <a:t>TIÊU CHUẨN CHẨN ĐOÁN </a:t>
            </a:r>
            <a:endParaRPr lang="vi-VN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839200" cy="47244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/>
              <a:t>Bn phải đủ tiêu chuẩn c</a:t>
            </a:r>
            <a:r>
              <a:rPr lang="vi-VN" sz="2400"/>
              <a:t>hẩn đoán</a:t>
            </a:r>
            <a:r>
              <a:rPr lang="en-US" sz="2400"/>
              <a:t> táo bón theo ROME IV hoặc HỘI CHỨNG RUỘT KÍCH THÍCH type C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Có ít nhất 2 tiêu chuẩn c</a:t>
            </a:r>
            <a:r>
              <a:rPr lang="vi-VN" sz="2400"/>
              <a:t>hẩn đoán</a:t>
            </a:r>
            <a:r>
              <a:rPr lang="en-US" sz="2400"/>
              <a:t> về sinh lý </a:t>
            </a:r>
          </a:p>
          <a:p>
            <a:pPr lvl="1" algn="just">
              <a:lnSpc>
                <a:spcPct val="150000"/>
              </a:lnSpc>
            </a:pPr>
            <a:r>
              <a:rPr lang="en-US" sz="2200"/>
              <a:t>Đo phản xạ đại tiện và nghiệm pháp tống bóng </a:t>
            </a:r>
          </a:p>
          <a:p>
            <a:pPr lvl="1" algn="just">
              <a:lnSpc>
                <a:spcPct val="150000"/>
              </a:lnSpc>
            </a:pPr>
            <a:r>
              <a:rPr lang="en-US" sz="2200"/>
              <a:t>Đo áp lực hậu môn – trực tràng </a:t>
            </a:r>
          </a:p>
          <a:p>
            <a:pPr lvl="1" algn="just">
              <a:lnSpc>
                <a:spcPct val="150000"/>
              </a:lnSpc>
            </a:pPr>
            <a:r>
              <a:rPr lang="en-US" sz="2200"/>
              <a:t>Đo điện cơ bề mặt 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Có 1 tiêu chuẩn về hình ảnh học </a:t>
            </a:r>
          </a:p>
          <a:p>
            <a:pPr algn="just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23528759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7171"/>
            <a:ext cx="6934200" cy="801029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lvl="0" algn="ctr"/>
            <a:r>
              <a:rPr lang="en-US" sz="3200"/>
              <a:t>TIÊU CHUẨN CHẨN ĐOÁN </a:t>
            </a:r>
            <a:endParaRPr lang="vi-VN" sz="320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503" y="922212"/>
            <a:ext cx="5426242" cy="5322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44450" y="6248400"/>
            <a:ext cx="7239000" cy="5334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US"/>
              <a:t>Rao, S. S. and T. Patcharatrakul "Diagnosis and Treatment of Dyssynergic Defecation." </a:t>
            </a:r>
            <a:r>
              <a:rPr lang="en-US" u="sng"/>
              <a:t>J Neurogastroenterol Motil </a:t>
            </a:r>
            <a:r>
              <a:rPr lang="en-US" b="1" u="sng"/>
              <a:t>22</a:t>
            </a:r>
            <a:r>
              <a:rPr lang="en-US" u="sng"/>
              <a:t>(3): 423-35.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2283"/>
      </p:ext>
    </p:extLst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3125</TotalTime>
  <Words>1430</Words>
  <Application>Microsoft Office PowerPoint</Application>
  <PresentationFormat>On-screen Show (4:3)</PresentationFormat>
  <Paragraphs>242</Paragraphs>
  <Slides>48</Slides>
  <Notes>2</Notes>
  <HiddenSlides>1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MS Song</vt:lpstr>
      <vt:lpstr>Times New Roman</vt:lpstr>
      <vt:lpstr>VNI-Avo</vt:lpstr>
      <vt:lpstr>VNI-Times</vt:lpstr>
      <vt:lpstr>Wingdings</vt:lpstr>
      <vt:lpstr>Wingdings 2</vt:lpstr>
      <vt:lpstr>Flow</vt:lpstr>
      <vt:lpstr>Bitmap Image</vt:lpstr>
      <vt:lpstr>CO THẮT CƠ MU TRỰC TRÀNG CHẨN ĐOÁN &amp; PHÂN LOẠI</vt:lpstr>
      <vt:lpstr>PowerPoint Presentation</vt:lpstr>
      <vt:lpstr>Rối loạn hiệp đồng vận động  cơ sàn chậu </vt:lpstr>
      <vt:lpstr>CƠ CHẾ BỆNH SINH</vt:lpstr>
      <vt:lpstr>Sinh bệnh học</vt:lpstr>
      <vt:lpstr>Sinh bệnh học</vt:lpstr>
      <vt:lpstr>GÓC HẬU MÔN-TRỰC TRÀNG </vt:lpstr>
      <vt:lpstr>TIÊU CHUẨN CHẨN ĐOÁN </vt:lpstr>
      <vt:lpstr>TIÊU CHUẨN CHẨN ĐOÁN </vt:lpstr>
      <vt:lpstr>LAÂM SAØNG </vt:lpstr>
      <vt:lpstr>LAÂM SAØNG</vt:lpstr>
      <vt:lpstr>CẬN LÂM SÀNG </vt:lpstr>
      <vt:lpstr> COLONIC  TRANSIT SITZMARKS</vt:lpstr>
      <vt:lpstr>COLONIC  TRANSIT SITZMARKS</vt:lpstr>
      <vt:lpstr>COLONIC  TRANSIT SITZMARKS</vt:lpstr>
      <vt:lpstr>COLONIC  TRANSIT SITZMARKS</vt:lpstr>
      <vt:lpstr>Maùy ño aùp löïc haäu moân SPHINCTEROMETER </vt:lpstr>
      <vt:lpstr>Maùy ño ñieän cô REGAIN 2020 </vt:lpstr>
      <vt:lpstr>ANISMUS  PUBORECTALIS MUSCLE EMG </vt:lpstr>
      <vt:lpstr>     Maùy PHENIX USB 2  </vt:lpstr>
      <vt:lpstr>Bieåu ñoà anal manometry</vt:lpstr>
      <vt:lpstr>ÑO ÑIEÄN CÔ  Anismus ( Co thaét cô mu tröïc traøng )</vt:lpstr>
      <vt:lpstr>SIEÂU AÂM 3 D - HAÄU MOÂN DAØY CÔ THAÉT TRONG ( Achalasia cô voøng trong )  </vt:lpstr>
      <vt:lpstr> ÑO AÙP LÖÏC HAÄU MOÂN Anismus – Achalasia cô voøng trong – Encopresis – Hirschsprung  </vt:lpstr>
      <vt:lpstr>CAÄN LAÂM SAØNG NGHIEÄM PHAÙP TOÁNG  BOÙNG </vt:lpstr>
      <vt:lpstr>NGHIEÄM PHAÙP TOÁNG  BOÙNG </vt:lpstr>
      <vt:lpstr>PowerPoint Presentation</vt:lpstr>
      <vt:lpstr>PowerPoint Presentation</vt:lpstr>
      <vt:lpstr>CAÄN LAÂM SAØNG DEFECOGRAPHY </vt:lpstr>
      <vt:lpstr>CAÄN LAÂM SAØNG DEFECOGRAPHY</vt:lpstr>
      <vt:lpstr>CAÄN LAÂM SAØNG ÑIEÄN CÔ – CÔ MU TRÖÏC TRAØNG </vt:lpstr>
      <vt:lpstr>CAÄN LAÂM SAØNG AÙP LÖCÏ HAÄU MOÂN </vt:lpstr>
      <vt:lpstr>ÑOÄ CHÍNH XAÙC CAÙC TEST </vt:lpstr>
      <vt:lpstr>CAÄN LAÂM SAØNG ÑO AÙP LÖCÏ HAÄU MOÂN : NGHÆ – NHÍU – RAËN </vt:lpstr>
      <vt:lpstr>MAÙY KÍCH ÑIEÄN</vt:lpstr>
      <vt:lpstr>Đo áp lực hậu môn độ phân giải cao </vt:lpstr>
      <vt:lpstr>Đo áp lực hậu môn độ phân giải cao </vt:lpstr>
      <vt:lpstr>Đo áp lực hậu môn độ phân giải cao </vt:lpstr>
      <vt:lpstr>Đo áp lực hậu môn độ phân giải cao </vt:lpstr>
      <vt:lpstr>Đo áp lực hậu môn độ phân giải cao </vt:lpstr>
      <vt:lpstr>Đo áp lực hậu môn độ phân giải cao </vt:lpstr>
      <vt:lpstr>Đo áp lực hậu môn độ phân giải cao </vt:lpstr>
      <vt:lpstr>MRI defeco</vt:lpstr>
      <vt:lpstr>CHT động học sàn chậu</vt:lpstr>
      <vt:lpstr>CHT động học sàn chậu</vt:lpstr>
      <vt:lpstr>PowerPoint Presentation</vt:lpstr>
      <vt:lpstr>TÓM TẮT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Quoc Chuong</dc:creator>
  <cp:lastModifiedBy>NGOAI 12</cp:lastModifiedBy>
  <cp:revision>202</cp:revision>
  <dcterms:created xsi:type="dcterms:W3CDTF">2012-02-03T00:35:13Z</dcterms:created>
  <dcterms:modified xsi:type="dcterms:W3CDTF">2022-05-26T07:59:26Z</dcterms:modified>
</cp:coreProperties>
</file>